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76" r:id="rId9"/>
    <p:sldId id="263" r:id="rId10"/>
    <p:sldId id="277" r:id="rId11"/>
    <p:sldId id="271" r:id="rId12"/>
    <p:sldId id="279" r:id="rId13"/>
    <p:sldId id="278" r:id="rId14"/>
    <p:sldId id="280" r:id="rId15"/>
    <p:sldId id="281" r:id="rId16"/>
    <p:sldId id="275" r:id="rId17"/>
    <p:sldId id="266" r:id="rId18"/>
    <p:sldId id="272" r:id="rId19"/>
  </p:sldIdLst>
  <p:sldSz cx="18288000" cy="10287000"/>
  <p:notesSz cx="6858000" cy="9144000"/>
  <p:embeddedFontLst>
    <p:embeddedFont>
      <p:font typeface="Colonna MT" pitchFamily="82" charset="0"/>
      <p:regular r:id="rId21"/>
    </p:embeddedFont>
    <p:embeddedFont>
      <p:font typeface="Centaur" pitchFamily="18" charset="0"/>
      <p:regular r:id="rId22"/>
    </p:embeddedFont>
    <p:embeddedFont>
      <p:font typeface="DM Sans Bold" charset="0"/>
      <p:regular r:id="rId23"/>
    </p:embeddedFont>
    <p:embeddedFont>
      <p:font typeface="Castellar" pitchFamily="18" charset="0"/>
      <p:regular r:id="rId24"/>
    </p:embeddedFont>
    <p:embeddedFont>
      <p:font typeface="Corbel" pitchFamily="34" charset="0"/>
      <p:regular r:id="rId25"/>
      <p:bold r:id="rId26"/>
      <p:italic r:id="rId27"/>
      <p:boldItalic r:id="rId28"/>
    </p:embeddedFont>
    <p:embeddedFont>
      <p:font typeface="Century" pitchFamily="18" charset="0"/>
      <p:regular r:id="rId29"/>
    </p:embeddedFont>
    <p:embeddedFont>
      <p:font typeface="Goudy Old Style" pitchFamily="18" charset="0"/>
      <p:regular r:id="rId30"/>
      <p:bold r:id="rId31"/>
      <p:italic r:id="rId32"/>
    </p:embeddedFont>
    <p:embeddedFont>
      <p:font typeface="Cambria Math" pitchFamily="18" charset="0"/>
      <p:regular r:id="rId33"/>
    </p:embeddedFont>
    <p:embeddedFont>
      <p:font typeface="Calibri" pitchFamily="34" charset="0"/>
      <p:regular r:id="rId34"/>
      <p:bold r:id="rId35"/>
      <p:italic r:id="rId36"/>
      <p:boldItalic r:id="rId37"/>
    </p:embeddedFont>
    <p:embeddedFont>
      <p:font typeface="Copperplate Gothic Light" pitchFamily="34" charset="0"/>
      <p:regular r:id="rId38"/>
    </p:embeddedFont>
    <p:embeddedFont>
      <p:font typeface="DM Sans"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660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1" d="100"/>
          <a:sy n="51" d="100"/>
        </p:scale>
        <p:origin x="-456"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D822AF-0149-4214-858B-E9720B77AA8A}" type="datetimeFigureOut">
              <a:rPr lang="en-IN" smtClean="0"/>
              <a:t>05-06-2024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5DDC25-68CF-4B15-AB7B-75CB914643EB}" type="slidenum">
              <a:rPr lang="en-IN" smtClean="0"/>
              <a:t>‹#›</a:t>
            </a:fld>
            <a:endParaRPr lang="en-IN"/>
          </a:p>
        </p:txBody>
      </p:sp>
    </p:spTree>
    <p:extLst>
      <p:ext uri="{BB962C8B-B14F-4D97-AF65-F5344CB8AC3E}">
        <p14:creationId xmlns:p14="http://schemas.microsoft.com/office/powerpoint/2010/main" val="3934772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5DDC25-68CF-4B15-AB7B-75CB914643EB}" type="slidenum">
              <a:rPr lang="en-IN" smtClean="0"/>
              <a:t>6</a:t>
            </a:fld>
            <a:endParaRPr lang="en-IN"/>
          </a:p>
        </p:txBody>
      </p:sp>
    </p:spTree>
    <p:extLst>
      <p:ext uri="{BB962C8B-B14F-4D97-AF65-F5344CB8AC3E}">
        <p14:creationId xmlns:p14="http://schemas.microsoft.com/office/powerpoint/2010/main" val="1351461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5DDC25-68CF-4B15-AB7B-75CB914643EB}" type="slidenum">
              <a:rPr lang="en-IN" smtClean="0"/>
              <a:t>7</a:t>
            </a:fld>
            <a:endParaRPr lang="en-IN"/>
          </a:p>
        </p:txBody>
      </p:sp>
    </p:spTree>
    <p:extLst>
      <p:ext uri="{BB962C8B-B14F-4D97-AF65-F5344CB8AC3E}">
        <p14:creationId xmlns:p14="http://schemas.microsoft.com/office/powerpoint/2010/main" val="110770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5DDC25-68CF-4B15-AB7B-75CB914643EB}" type="slidenum">
              <a:rPr lang="en-IN" smtClean="0"/>
              <a:t>15</a:t>
            </a:fld>
            <a:endParaRPr lang="en-IN"/>
          </a:p>
        </p:txBody>
      </p:sp>
    </p:spTree>
    <p:extLst>
      <p:ext uri="{BB962C8B-B14F-4D97-AF65-F5344CB8AC3E}">
        <p14:creationId xmlns:p14="http://schemas.microsoft.com/office/powerpoint/2010/main" val="1740199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9.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hyperlink" Target="https://www.e-assessment.com/news/a-definitive-guide-to-online-exam-proctoring-for-universities-and-certification-providers/" TargetMode="External"/><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hyperlink" Target="https://www.sciencedirect.com/science/article/abs/pii/B9780323955003000092"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hyperlink" Target="https://www.sciencedirect.com/science/article/pii/S0360131520302220" TargetMode="External"/><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319139" flipH="1">
            <a:off x="489483" y="-2468746"/>
            <a:ext cx="14853376"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2"/>
            <a:stretch>
              <a:fillRect/>
            </a:stretch>
          </a:blipFill>
        </p:spPr>
      </p:sp>
      <p:sp>
        <p:nvSpPr>
          <p:cNvPr id="3" name="AutoShape 3"/>
          <p:cNvSpPr/>
          <p:nvPr/>
        </p:nvSpPr>
        <p:spPr>
          <a:xfrm rot="1008">
            <a:off x="1028700" y="5031796"/>
            <a:ext cx="16230601" cy="0"/>
          </a:xfrm>
          <a:prstGeom prst="line">
            <a:avLst/>
          </a:prstGeom>
          <a:ln w="9525" cap="flat">
            <a:solidFill>
              <a:srgbClr val="000000"/>
            </a:solidFill>
            <a:prstDash val="solid"/>
            <a:headEnd type="none" w="sm" len="sm"/>
            <a:tailEnd type="none" w="sm" len="sm"/>
          </a:ln>
        </p:spPr>
      </p:sp>
      <p:grpSp>
        <p:nvGrpSpPr>
          <p:cNvPr id="4" name="Group 4"/>
          <p:cNvGrpSpPr/>
          <p:nvPr/>
        </p:nvGrpSpPr>
        <p:grpSpPr>
          <a:xfrm>
            <a:off x="1043941" y="2167540"/>
            <a:ext cx="14571012" cy="2506199"/>
            <a:chOff x="20323" y="-807310"/>
            <a:chExt cx="19428015" cy="3341599"/>
          </a:xfrm>
        </p:grpSpPr>
        <p:sp>
          <p:nvSpPr>
            <p:cNvPr id="5" name="TextBox 5"/>
            <p:cNvSpPr txBox="1"/>
            <p:nvPr/>
          </p:nvSpPr>
          <p:spPr>
            <a:xfrm>
              <a:off x="60963" y="-807310"/>
              <a:ext cx="19387375" cy="2609775"/>
            </a:xfrm>
            <a:prstGeom prst="rect">
              <a:avLst/>
            </a:prstGeom>
          </p:spPr>
          <p:txBody>
            <a:bodyPr lIns="0" tIns="0" rIns="0" bIns="0" rtlCol="0" anchor="t">
              <a:spAutoFit/>
            </a:bodyPr>
            <a:lstStyle/>
            <a:p>
              <a:pPr algn="l">
                <a:lnSpc>
                  <a:spcPts val="16800"/>
                </a:lnSpc>
              </a:pPr>
              <a:r>
                <a:rPr lang="en-US" sz="9600" dirty="0">
                  <a:solidFill>
                    <a:schemeClr val="tx2">
                      <a:lumMod val="50000"/>
                    </a:schemeClr>
                  </a:solidFill>
                  <a:effectLst>
                    <a:outerShdw blurRad="38100" dist="38100" dir="2700000" algn="tl">
                      <a:srgbClr val="000000">
                        <a:alpha val="43137"/>
                      </a:srgbClr>
                    </a:outerShdw>
                  </a:effectLst>
                  <a:latin typeface="Castellar" pitchFamily="18" charset="0"/>
                </a:rPr>
                <a:t>EXAMSQAR</a:t>
              </a:r>
            </a:p>
          </p:txBody>
        </p:sp>
        <p:sp>
          <p:nvSpPr>
            <p:cNvPr id="6" name="TextBox 6"/>
            <p:cNvSpPr txBox="1"/>
            <p:nvPr/>
          </p:nvSpPr>
          <p:spPr>
            <a:xfrm>
              <a:off x="20323" y="1816144"/>
              <a:ext cx="19387375" cy="718145"/>
            </a:xfrm>
            <a:prstGeom prst="rect">
              <a:avLst/>
            </a:prstGeom>
          </p:spPr>
          <p:txBody>
            <a:bodyPr lIns="0" tIns="0" rIns="0" bIns="0" rtlCol="0" anchor="t">
              <a:spAutoFit/>
            </a:bodyPr>
            <a:lstStyle/>
            <a:p>
              <a:pPr algn="l">
                <a:lnSpc>
                  <a:spcPts val="4200"/>
                </a:lnSpc>
              </a:pPr>
              <a:r>
                <a:rPr lang="en-US" sz="4000" b="1" dirty="0" smtClean="0">
                  <a:solidFill>
                    <a:srgbClr val="0070C0"/>
                  </a:solidFill>
                  <a:latin typeface="Century" pitchFamily="18" charset="0"/>
                </a:rPr>
                <a:t>- A Smooth Remote Exam Conductor</a:t>
              </a:r>
              <a:endParaRPr lang="en-US" sz="4000" b="1" dirty="0">
                <a:solidFill>
                  <a:srgbClr val="0070C0"/>
                </a:solidFill>
                <a:latin typeface="Century" pitchFamily="18" charset="0"/>
              </a:endParaRPr>
            </a:p>
          </p:txBody>
        </p:sp>
      </p:grpSp>
      <p:grpSp>
        <p:nvGrpSpPr>
          <p:cNvPr id="7" name="Group 7"/>
          <p:cNvGrpSpPr/>
          <p:nvPr/>
        </p:nvGrpSpPr>
        <p:grpSpPr>
          <a:xfrm>
            <a:off x="266700" y="4998083"/>
            <a:ext cx="17754600" cy="3354682"/>
            <a:chOff x="-980377" y="-4270643"/>
            <a:chExt cx="22842755" cy="4623736"/>
          </a:xfrm>
        </p:grpSpPr>
        <p:sp>
          <p:nvSpPr>
            <p:cNvPr id="8" name="TextBox 8"/>
            <p:cNvSpPr txBox="1"/>
            <p:nvPr/>
          </p:nvSpPr>
          <p:spPr>
            <a:xfrm>
              <a:off x="-980377" y="-4270643"/>
              <a:ext cx="22842755" cy="2036191"/>
            </a:xfrm>
            <a:prstGeom prst="rect">
              <a:avLst/>
            </a:prstGeom>
          </p:spPr>
          <p:txBody>
            <a:bodyPr wrap="square" lIns="0" tIns="0" rIns="0" bIns="0" rtlCol="0" anchor="t">
              <a:spAutoFit/>
            </a:bodyPr>
            <a:lstStyle/>
            <a:p>
              <a:pPr algn="ctr">
                <a:lnSpc>
                  <a:spcPct val="150000"/>
                </a:lnSpc>
              </a:pPr>
              <a:r>
                <a:rPr lang="en-US" sz="3200" b="1" dirty="0">
                  <a:solidFill>
                    <a:schemeClr val="tx1">
                      <a:lumMod val="75000"/>
                      <a:lumOff val="25000"/>
                    </a:schemeClr>
                  </a:solidFill>
                  <a:latin typeface="Corbel" pitchFamily="34" charset="0"/>
                </a:rPr>
                <a:t>A Project Work Submitted </a:t>
              </a:r>
              <a:r>
                <a:rPr lang="en-US" sz="3200" b="1" dirty="0" smtClean="0">
                  <a:solidFill>
                    <a:schemeClr val="tx1">
                      <a:lumMod val="75000"/>
                      <a:lumOff val="25000"/>
                    </a:schemeClr>
                  </a:solidFill>
                  <a:latin typeface="Corbel" pitchFamily="34" charset="0"/>
                </a:rPr>
                <a:t>in </a:t>
              </a:r>
              <a:r>
                <a:rPr lang="en-US" sz="3200" b="1" dirty="0">
                  <a:solidFill>
                    <a:schemeClr val="tx1">
                      <a:lumMod val="75000"/>
                      <a:lumOff val="25000"/>
                    </a:schemeClr>
                  </a:solidFill>
                  <a:latin typeface="Corbel" pitchFamily="34" charset="0"/>
                </a:rPr>
                <a:t>fulfilment of the requirements for the Degree of</a:t>
              </a:r>
            </a:p>
            <a:p>
              <a:pPr algn="ctr">
                <a:lnSpc>
                  <a:spcPct val="150000"/>
                </a:lnSpc>
              </a:pPr>
              <a:r>
                <a:rPr lang="en-US" sz="3200" b="1" dirty="0">
                  <a:solidFill>
                    <a:srgbClr val="002060"/>
                  </a:solidFill>
                  <a:latin typeface="Corbel" pitchFamily="34" charset="0"/>
                </a:rPr>
                <a:t>BACHELOR OF TECHNOLOGY in COMPUTER SCIENCE AND ENGINEERING</a:t>
              </a:r>
            </a:p>
          </p:txBody>
        </p:sp>
        <p:sp>
          <p:nvSpPr>
            <p:cNvPr id="9" name="TextBox 9"/>
            <p:cNvSpPr txBox="1"/>
            <p:nvPr/>
          </p:nvSpPr>
          <p:spPr>
            <a:xfrm>
              <a:off x="3353724" y="-1873991"/>
              <a:ext cx="14174553" cy="2227084"/>
            </a:xfrm>
            <a:prstGeom prst="rect">
              <a:avLst/>
            </a:prstGeom>
          </p:spPr>
          <p:txBody>
            <a:bodyPr wrap="square" lIns="0" tIns="0" rIns="0" bIns="0" rtlCol="0" anchor="t">
              <a:spAutoFit/>
            </a:bodyPr>
            <a:lstStyle/>
            <a:p>
              <a:pPr algn="l">
                <a:lnSpc>
                  <a:spcPts val="4200"/>
                </a:lnSpc>
              </a:pPr>
              <a:r>
                <a:rPr lang="en-US" sz="3000" b="1" dirty="0">
                  <a:solidFill>
                    <a:srgbClr val="0070C0"/>
                  </a:solidFill>
                  <a:latin typeface="Goudy Old Style" pitchFamily="18" charset="0"/>
                  <a:ea typeface="Calibri" panose="020F0502020204030204" pitchFamily="34" charset="0"/>
                  <a:cs typeface="Calibri" panose="020F0502020204030204" pitchFamily="34" charset="0"/>
                </a:rPr>
                <a:t>Prepared by : </a:t>
              </a:r>
              <a:r>
                <a:rPr lang="en-US" sz="3000" b="1" dirty="0" smtClean="0">
                  <a:solidFill>
                    <a:srgbClr val="0070C0"/>
                  </a:solidFill>
                  <a:latin typeface="Goudy Old Style" pitchFamily="18" charset="0"/>
                  <a:ea typeface="Calibri" panose="020F0502020204030204" pitchFamily="34" charset="0"/>
                  <a:cs typeface="Calibri" panose="020F0502020204030204" pitchFamily="34" charset="0"/>
                </a:rPr>
                <a:t>  </a:t>
              </a:r>
              <a:r>
                <a:rPr lang="en-US" sz="3000" b="1" dirty="0" err="1" smtClean="0">
                  <a:solidFill>
                    <a:schemeClr val="tx1">
                      <a:lumMod val="75000"/>
                      <a:lumOff val="25000"/>
                    </a:schemeClr>
                  </a:solidFill>
                  <a:latin typeface="Cambria Math" pitchFamily="18" charset="0"/>
                  <a:ea typeface="Cambria Math" pitchFamily="18" charset="0"/>
                  <a:cs typeface="Calibri" panose="020F0502020204030204" pitchFamily="34" charset="0"/>
                </a:rPr>
                <a:t>Sastik</a:t>
              </a:r>
              <a:r>
                <a:rPr lang="en-US" sz="3000" b="1" dirty="0" smtClean="0">
                  <a:solidFill>
                    <a:schemeClr val="tx1">
                      <a:lumMod val="75000"/>
                      <a:lumOff val="25000"/>
                    </a:schemeClr>
                  </a:solidFill>
                  <a:latin typeface="Cambria Math" pitchFamily="18" charset="0"/>
                  <a:ea typeface="Cambria Math" pitchFamily="18" charset="0"/>
                  <a:cs typeface="Calibri" panose="020F0502020204030204" pitchFamily="34" charset="0"/>
                </a:rPr>
                <a:t> </a:t>
              </a:r>
              <a:r>
                <a:rPr lang="en-US" sz="3000" b="1" dirty="0">
                  <a:solidFill>
                    <a:schemeClr val="tx1">
                      <a:lumMod val="75000"/>
                      <a:lumOff val="25000"/>
                    </a:schemeClr>
                  </a:solidFill>
                  <a:latin typeface="Cambria Math" pitchFamily="18" charset="0"/>
                  <a:ea typeface="Cambria Math" pitchFamily="18" charset="0"/>
                  <a:cs typeface="Calibri" panose="020F0502020204030204" pitchFamily="34" charset="0"/>
                </a:rPr>
                <a:t>Kumar Das (Roll no : 10700120084)</a:t>
              </a:r>
            </a:p>
            <a:p>
              <a:pPr algn="l">
                <a:lnSpc>
                  <a:spcPts val="4200"/>
                </a:lnSpc>
              </a:pPr>
              <a:r>
                <a:rPr lang="en-US" sz="3000" b="1" dirty="0">
                  <a:solidFill>
                    <a:schemeClr val="tx1">
                      <a:lumMod val="75000"/>
                      <a:lumOff val="25000"/>
                    </a:schemeClr>
                  </a:solidFill>
                  <a:latin typeface="Cambria Math" pitchFamily="18" charset="0"/>
                  <a:ea typeface="Cambria Math" pitchFamily="18" charset="0"/>
                  <a:cs typeface="Calibri" panose="020F0502020204030204" pitchFamily="34" charset="0"/>
                </a:rPr>
                <a:t>                            </a:t>
              </a:r>
              <a:r>
                <a:rPr lang="en-US" sz="3000" b="1" dirty="0" smtClean="0">
                  <a:solidFill>
                    <a:schemeClr val="tx1">
                      <a:lumMod val="75000"/>
                      <a:lumOff val="25000"/>
                    </a:schemeClr>
                  </a:solidFill>
                  <a:latin typeface="Cambria Math" pitchFamily="18" charset="0"/>
                  <a:ea typeface="Cambria Math" pitchFamily="18" charset="0"/>
                  <a:cs typeface="Calibri" panose="020F0502020204030204" pitchFamily="34" charset="0"/>
                </a:rPr>
                <a:t> </a:t>
              </a:r>
              <a:r>
                <a:rPr lang="en-US" sz="3000" b="1" dirty="0" err="1" smtClean="0">
                  <a:solidFill>
                    <a:schemeClr val="tx1">
                      <a:lumMod val="75000"/>
                      <a:lumOff val="25000"/>
                    </a:schemeClr>
                  </a:solidFill>
                  <a:latin typeface="Cambria Math" pitchFamily="18" charset="0"/>
                  <a:ea typeface="Cambria Math" pitchFamily="18" charset="0"/>
                  <a:cs typeface="Calibri" panose="020F0502020204030204" pitchFamily="34" charset="0"/>
                </a:rPr>
                <a:t>Sayantika</a:t>
              </a:r>
              <a:r>
                <a:rPr lang="en-US" sz="3000" b="1" dirty="0" smtClean="0">
                  <a:solidFill>
                    <a:schemeClr val="tx1">
                      <a:lumMod val="75000"/>
                      <a:lumOff val="25000"/>
                    </a:schemeClr>
                  </a:solidFill>
                  <a:latin typeface="Cambria Math" pitchFamily="18" charset="0"/>
                  <a:ea typeface="Cambria Math" pitchFamily="18" charset="0"/>
                  <a:cs typeface="Calibri" panose="020F0502020204030204" pitchFamily="34" charset="0"/>
                </a:rPr>
                <a:t> </a:t>
              </a:r>
              <a:r>
                <a:rPr lang="en-US" sz="3000" b="1" dirty="0">
                  <a:solidFill>
                    <a:schemeClr val="tx1">
                      <a:lumMod val="75000"/>
                      <a:lumOff val="25000"/>
                    </a:schemeClr>
                  </a:solidFill>
                  <a:latin typeface="Cambria Math" pitchFamily="18" charset="0"/>
                  <a:ea typeface="Cambria Math" pitchFamily="18" charset="0"/>
                  <a:cs typeface="Calibri" panose="020F0502020204030204" pitchFamily="34" charset="0"/>
                </a:rPr>
                <a:t>Khanra (Roll no : 10700120085)</a:t>
              </a:r>
            </a:p>
            <a:p>
              <a:pPr algn="l">
                <a:lnSpc>
                  <a:spcPts val="4200"/>
                </a:lnSpc>
              </a:pPr>
              <a:r>
                <a:rPr lang="en-US" sz="3000" b="1" dirty="0">
                  <a:solidFill>
                    <a:schemeClr val="tx1">
                      <a:lumMod val="75000"/>
                      <a:lumOff val="25000"/>
                    </a:schemeClr>
                  </a:solidFill>
                  <a:latin typeface="Cambria Math" pitchFamily="18" charset="0"/>
                  <a:ea typeface="Cambria Math" pitchFamily="18" charset="0"/>
                  <a:cs typeface="Calibri" panose="020F0502020204030204" pitchFamily="34" charset="0"/>
                </a:rPr>
                <a:t>                            </a:t>
              </a:r>
              <a:r>
                <a:rPr lang="en-US" sz="3000" b="1" dirty="0" smtClean="0">
                  <a:solidFill>
                    <a:schemeClr val="tx1">
                      <a:lumMod val="75000"/>
                      <a:lumOff val="25000"/>
                    </a:schemeClr>
                  </a:solidFill>
                  <a:latin typeface="Cambria Math" pitchFamily="18" charset="0"/>
                  <a:ea typeface="Cambria Math" pitchFamily="18" charset="0"/>
                  <a:cs typeface="Calibri" panose="020F0502020204030204" pitchFamily="34" charset="0"/>
                </a:rPr>
                <a:t> </a:t>
              </a:r>
              <a:r>
                <a:rPr lang="en-US" sz="3000" b="1" dirty="0" err="1" smtClean="0">
                  <a:solidFill>
                    <a:schemeClr val="tx1">
                      <a:lumMod val="75000"/>
                      <a:lumOff val="25000"/>
                    </a:schemeClr>
                  </a:solidFill>
                  <a:latin typeface="Cambria Math" pitchFamily="18" charset="0"/>
                  <a:ea typeface="Cambria Math" pitchFamily="18" charset="0"/>
                  <a:cs typeface="Calibri" panose="020F0502020204030204" pitchFamily="34" charset="0"/>
                </a:rPr>
                <a:t>Santu</a:t>
              </a:r>
              <a:r>
                <a:rPr lang="en-US" sz="3000" b="1" dirty="0" smtClean="0">
                  <a:solidFill>
                    <a:schemeClr val="tx1">
                      <a:lumMod val="75000"/>
                      <a:lumOff val="25000"/>
                    </a:schemeClr>
                  </a:solidFill>
                  <a:latin typeface="Cambria Math" pitchFamily="18" charset="0"/>
                  <a:ea typeface="Cambria Math" pitchFamily="18" charset="0"/>
                  <a:cs typeface="Calibri" panose="020F0502020204030204" pitchFamily="34" charset="0"/>
                </a:rPr>
                <a:t> </a:t>
              </a:r>
              <a:r>
                <a:rPr lang="en-US" sz="3000" b="1" dirty="0">
                  <a:solidFill>
                    <a:schemeClr val="tx1">
                      <a:lumMod val="75000"/>
                      <a:lumOff val="25000"/>
                    </a:schemeClr>
                  </a:solidFill>
                  <a:latin typeface="Cambria Math" pitchFamily="18" charset="0"/>
                  <a:ea typeface="Cambria Math" pitchFamily="18" charset="0"/>
                  <a:cs typeface="Calibri" panose="020F0502020204030204" pitchFamily="34" charset="0"/>
                </a:rPr>
                <a:t>Jana (Roll no : 10700121127)</a:t>
              </a:r>
            </a:p>
          </p:txBody>
        </p:sp>
      </p:grpSp>
      <p:sp>
        <p:nvSpPr>
          <p:cNvPr id="10" name="TextBox 10"/>
          <p:cNvSpPr txBox="1"/>
          <p:nvPr/>
        </p:nvSpPr>
        <p:spPr>
          <a:xfrm>
            <a:off x="4188984" y="8535932"/>
            <a:ext cx="9984215" cy="538609"/>
          </a:xfrm>
          <a:prstGeom prst="rect">
            <a:avLst/>
          </a:prstGeom>
        </p:spPr>
        <p:txBody>
          <a:bodyPr wrap="square" lIns="0" tIns="0" rIns="0" bIns="0" rtlCol="0" anchor="t">
            <a:spAutoFit/>
          </a:bodyPr>
          <a:lstStyle/>
          <a:p>
            <a:pPr algn="l">
              <a:lnSpc>
                <a:spcPts val="4200"/>
              </a:lnSpc>
            </a:pPr>
            <a:r>
              <a:rPr lang="en-US" sz="3000" b="1" dirty="0">
                <a:solidFill>
                  <a:srgbClr val="0070C0"/>
                </a:solidFill>
                <a:latin typeface="Goudy Old Style" pitchFamily="18" charset="0"/>
              </a:rPr>
              <a:t>Under the Supervision of </a:t>
            </a:r>
            <a:r>
              <a:rPr lang="en-US" sz="3000" dirty="0">
                <a:solidFill>
                  <a:srgbClr val="0070C0"/>
                </a:solidFill>
                <a:latin typeface="DM Sans Bold"/>
              </a:rPr>
              <a:t>:  </a:t>
            </a:r>
            <a:r>
              <a:rPr lang="en-US" sz="3600" dirty="0">
                <a:solidFill>
                  <a:schemeClr val="accent6">
                    <a:lumMod val="75000"/>
                  </a:schemeClr>
                </a:solidFill>
                <a:latin typeface="Century" pitchFamily="18" charset="0"/>
              </a:rPr>
              <a:t>Prof. </a:t>
            </a:r>
            <a:r>
              <a:rPr lang="en-US" sz="3600" dirty="0" err="1">
                <a:solidFill>
                  <a:schemeClr val="accent6">
                    <a:lumMod val="75000"/>
                  </a:schemeClr>
                </a:solidFill>
                <a:latin typeface="Century" pitchFamily="18" charset="0"/>
              </a:rPr>
              <a:t>Soumitra</a:t>
            </a:r>
            <a:r>
              <a:rPr lang="en-US" sz="3600" dirty="0">
                <a:solidFill>
                  <a:schemeClr val="accent6">
                    <a:lumMod val="75000"/>
                  </a:schemeClr>
                </a:solidFill>
                <a:latin typeface="Century" pitchFamily="18" charset="0"/>
              </a:rPr>
              <a:t> De</a:t>
            </a:r>
          </a:p>
        </p:txBody>
      </p:sp>
      <p:sp>
        <p:nvSpPr>
          <p:cNvPr id="12" name="TextBox 12"/>
          <p:cNvSpPr txBox="1"/>
          <p:nvPr/>
        </p:nvSpPr>
        <p:spPr>
          <a:xfrm>
            <a:off x="1028700" y="1401433"/>
            <a:ext cx="14281026" cy="913070"/>
          </a:xfrm>
          <a:prstGeom prst="rect">
            <a:avLst/>
          </a:prstGeom>
        </p:spPr>
        <p:txBody>
          <a:bodyPr wrap="square" lIns="0" tIns="0" rIns="0" bIns="0" rtlCol="0" anchor="t">
            <a:spAutoFit/>
          </a:bodyPr>
          <a:lstStyle/>
          <a:p>
            <a:pPr algn="l">
              <a:lnSpc>
                <a:spcPts val="2800"/>
              </a:lnSpc>
            </a:pPr>
            <a:r>
              <a:rPr lang="en-US" sz="4000" b="1" spc="40" dirty="0">
                <a:solidFill>
                  <a:srgbClr val="800080"/>
                </a:solidFill>
                <a:latin typeface="Colonna MT" pitchFamily="82" charset="0"/>
              </a:rPr>
              <a:t>COLLEGE OF ENGINEERING AND MANAGEMENT, </a:t>
            </a:r>
            <a:r>
              <a:rPr lang="en-US" sz="4000" b="1" spc="40" dirty="0" smtClean="0">
                <a:solidFill>
                  <a:srgbClr val="800080"/>
                </a:solidFill>
                <a:latin typeface="Colonna MT" pitchFamily="82" charset="0"/>
              </a:rPr>
              <a:t>KOLAGHAT</a:t>
            </a:r>
            <a:endParaRPr lang="en-US" sz="3200" spc="40" dirty="0">
              <a:solidFill>
                <a:srgbClr val="800080"/>
              </a:solidFill>
              <a:latin typeface="DM Sans Bold"/>
            </a:endParaRPr>
          </a:p>
          <a:p>
            <a:pPr lvl="5">
              <a:lnSpc>
                <a:spcPct val="150000"/>
              </a:lnSpc>
            </a:pPr>
            <a:r>
              <a:rPr lang="en-US" sz="2400" spc="40" dirty="0" err="1">
                <a:solidFill>
                  <a:schemeClr val="accent4">
                    <a:lumMod val="50000"/>
                  </a:schemeClr>
                </a:solidFill>
                <a:latin typeface="Century" pitchFamily="18" charset="0"/>
              </a:rPr>
              <a:t>Purba</a:t>
            </a:r>
            <a:r>
              <a:rPr lang="en-US" sz="2400" spc="40" dirty="0">
                <a:solidFill>
                  <a:schemeClr val="accent4">
                    <a:lumMod val="50000"/>
                  </a:schemeClr>
                </a:solidFill>
                <a:latin typeface="Century" pitchFamily="18" charset="0"/>
              </a:rPr>
              <a:t> Medinipur – 721171 , West Bengal , India</a:t>
            </a:r>
          </a:p>
        </p:txBody>
      </p:sp>
      <p:pic>
        <p:nvPicPr>
          <p:cNvPr id="14" name="Picture 5">
            <a:extLst>
              <a:ext uri="{FF2B5EF4-FFF2-40B4-BE49-F238E27FC236}">
                <a16:creationId xmlns="" xmlns:a16="http://schemas.microsoft.com/office/drawing/2014/main" id="{5010C24D-4E81-698C-AFD2-8C74B5FCB8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66"/>
          <a:stretch/>
        </p:blipFill>
        <p:spPr bwMode="auto">
          <a:xfrm>
            <a:off x="15001759" y="637415"/>
            <a:ext cx="2625324" cy="2479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2152296">
            <a:off x="14024568" y="-999313"/>
            <a:ext cx="4141892" cy="5254728"/>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sp>
      <p:sp>
        <p:nvSpPr>
          <p:cNvPr id="4" name="TextBox 4"/>
          <p:cNvSpPr txBox="1"/>
          <p:nvPr/>
        </p:nvSpPr>
        <p:spPr>
          <a:xfrm>
            <a:off x="990600" y="390276"/>
            <a:ext cx="10134600" cy="1221168"/>
          </a:xfrm>
          <a:prstGeom prst="rect">
            <a:avLst/>
          </a:prstGeom>
        </p:spPr>
        <p:txBody>
          <a:bodyPr wrap="square" lIns="0" tIns="0" rIns="0" bIns="0" rtlCol="0" anchor="t">
            <a:spAutoFit/>
          </a:bodyPr>
          <a:lstStyle/>
          <a:p>
            <a:pPr algn="l">
              <a:lnSpc>
                <a:spcPts val="10800"/>
              </a:lnSpc>
              <a:spcBef>
                <a:spcPct val="0"/>
              </a:spcBef>
            </a:pPr>
            <a:r>
              <a:rPr lang="en-US" sz="6600" dirty="0" smtClean="0">
                <a:solidFill>
                  <a:srgbClr val="000000"/>
                </a:solidFill>
                <a:latin typeface="Century" pitchFamily="18" charset="0"/>
              </a:rPr>
              <a:t>Data Flow Diagram </a:t>
            </a:r>
            <a:endParaRPr lang="en-US" sz="6600" dirty="0">
              <a:solidFill>
                <a:srgbClr val="000000"/>
              </a:solidFill>
              <a:latin typeface="Century" pitchFamily="18" charset="0"/>
            </a:endParaRPr>
          </a:p>
        </p:txBody>
      </p:sp>
      <p:sp>
        <p:nvSpPr>
          <p:cNvPr id="3" name="TextBox 2"/>
          <p:cNvSpPr txBox="1"/>
          <p:nvPr/>
        </p:nvSpPr>
        <p:spPr>
          <a:xfrm>
            <a:off x="990600" y="2184112"/>
            <a:ext cx="3048000" cy="584775"/>
          </a:xfrm>
          <a:prstGeom prst="rect">
            <a:avLst/>
          </a:prstGeom>
          <a:noFill/>
        </p:spPr>
        <p:txBody>
          <a:bodyPr wrap="square" rtlCol="0">
            <a:spAutoFit/>
          </a:bodyPr>
          <a:lstStyle/>
          <a:p>
            <a:r>
              <a:rPr lang="en-IN" sz="3200" dirty="0" smtClean="0">
                <a:effectLst>
                  <a:outerShdw blurRad="38100" dist="38100" dir="2700000" algn="tl">
                    <a:srgbClr val="000000">
                      <a:alpha val="43137"/>
                    </a:srgbClr>
                  </a:outerShdw>
                </a:effectLst>
                <a:latin typeface="Century" pitchFamily="18" charset="0"/>
              </a:rPr>
              <a:t>1. DFD - 0</a:t>
            </a:r>
            <a:endParaRPr lang="en-IN" sz="3200" dirty="0">
              <a:effectLst>
                <a:outerShdw blurRad="38100" dist="38100" dir="2700000" algn="tl">
                  <a:srgbClr val="000000">
                    <a:alpha val="43137"/>
                  </a:srgbClr>
                </a:outerShdw>
              </a:effectLst>
              <a:latin typeface="Century" pitchFamily="18" charset="0"/>
            </a:endParaRPr>
          </a:p>
        </p:txBody>
      </p:sp>
      <p:sp>
        <p:nvSpPr>
          <p:cNvPr id="6" name="TextBox 5"/>
          <p:cNvSpPr txBox="1"/>
          <p:nvPr/>
        </p:nvSpPr>
        <p:spPr>
          <a:xfrm>
            <a:off x="8077200" y="2006022"/>
            <a:ext cx="3048000" cy="584775"/>
          </a:xfrm>
          <a:prstGeom prst="rect">
            <a:avLst/>
          </a:prstGeom>
          <a:noFill/>
        </p:spPr>
        <p:txBody>
          <a:bodyPr wrap="square" rtlCol="0">
            <a:spAutoFit/>
          </a:bodyPr>
          <a:lstStyle/>
          <a:p>
            <a:r>
              <a:rPr lang="en-IN" sz="3200" dirty="0" smtClean="0">
                <a:effectLst>
                  <a:outerShdw blurRad="38100" dist="38100" dir="2700000" algn="tl">
                    <a:srgbClr val="000000">
                      <a:alpha val="43137"/>
                    </a:srgbClr>
                  </a:outerShdw>
                </a:effectLst>
                <a:latin typeface="Century" pitchFamily="18" charset="0"/>
              </a:rPr>
              <a:t>1. DFD - 1</a:t>
            </a:r>
            <a:endParaRPr lang="en-IN" sz="3200" dirty="0">
              <a:effectLst>
                <a:outerShdw blurRad="38100" dist="38100" dir="2700000" algn="tl">
                  <a:srgbClr val="000000">
                    <a:alpha val="43137"/>
                  </a:srgbClr>
                </a:outerShdw>
              </a:effectLst>
              <a:latin typeface="Century" pitchFamily="18" charset="0"/>
            </a:endParaRPr>
          </a:p>
        </p:txBody>
      </p:sp>
      <p:pic>
        <p:nvPicPr>
          <p:cNvPr id="7" name="Picture 6"/>
          <p:cNvPicPr/>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66000"/>
                    </a14:imgEffect>
                  </a14:imgLayer>
                </a14:imgProps>
              </a:ext>
              <a:ext uri="{28A0092B-C50C-407E-A947-70E740481C1C}">
                <a14:useLocalDpi xmlns:a14="http://schemas.microsoft.com/office/drawing/2010/main" val="0"/>
              </a:ext>
            </a:extLst>
          </a:blip>
          <a:srcRect t="9931" b="9327"/>
          <a:stretch/>
        </p:blipFill>
        <p:spPr bwMode="auto">
          <a:xfrm>
            <a:off x="1295400" y="2768887"/>
            <a:ext cx="5791200" cy="6353492"/>
          </a:xfrm>
          <a:prstGeom prst="rect">
            <a:avLst/>
          </a:prstGeom>
          <a:ln>
            <a:noFill/>
          </a:ln>
          <a:extLst>
            <a:ext uri="{53640926-AAD7-44D8-BBD7-CCE9431645EC}">
              <a14:shadowObscured xmlns:a14="http://schemas.microsoft.com/office/drawing/2010/main"/>
            </a:ext>
          </a:extLst>
        </p:spPr>
      </p:pic>
      <p:sp>
        <p:nvSpPr>
          <p:cNvPr id="9" name="AutoShape 2"/>
          <p:cNvSpPr/>
          <p:nvPr/>
        </p:nvSpPr>
        <p:spPr>
          <a:xfrm rot="16200000" flipV="1">
            <a:off x="3995331" y="5783094"/>
            <a:ext cx="7211242" cy="1"/>
          </a:xfrm>
          <a:prstGeom prst="line">
            <a:avLst/>
          </a:prstGeom>
          <a:ln w="9525" cap="flat">
            <a:solidFill>
              <a:srgbClr val="000000"/>
            </a:solidFill>
            <a:prstDash val="solid"/>
            <a:headEnd type="none" w="sm" len="sm"/>
            <a:tailEnd type="none" w="sm" len="sm"/>
          </a:ln>
        </p:spPr>
      </p:sp>
      <p:pic>
        <p:nvPicPr>
          <p:cNvPr id="1026" name="Picture 2"/>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88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77200" y="2768888"/>
            <a:ext cx="9601199" cy="635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89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780159">
            <a:off x="12652640" y="4902036"/>
            <a:ext cx="4133168" cy="8421517"/>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2"/>
            <a:stretch>
              <a:fillRect/>
            </a:stretch>
          </a:blipFill>
        </p:spPr>
      </p:sp>
      <p:grpSp>
        <p:nvGrpSpPr>
          <p:cNvPr id="3" name="Group 3"/>
          <p:cNvGrpSpPr/>
          <p:nvPr/>
        </p:nvGrpSpPr>
        <p:grpSpPr>
          <a:xfrm>
            <a:off x="620867" y="295832"/>
            <a:ext cx="10488537" cy="6614056"/>
            <a:chOff x="-1145688" y="-4117242"/>
            <a:chExt cx="13984716" cy="8818743"/>
          </a:xfrm>
        </p:grpSpPr>
        <p:sp>
          <p:nvSpPr>
            <p:cNvPr id="4" name="TextBox 4"/>
            <p:cNvSpPr txBox="1"/>
            <p:nvPr/>
          </p:nvSpPr>
          <p:spPr>
            <a:xfrm>
              <a:off x="-1145688" y="-4117242"/>
              <a:ext cx="12839028" cy="1736715"/>
            </a:xfrm>
            <a:prstGeom prst="rect">
              <a:avLst/>
            </a:prstGeom>
          </p:spPr>
          <p:txBody>
            <a:bodyPr lIns="0" tIns="0" rIns="0" bIns="0" rtlCol="0" anchor="t">
              <a:spAutoFit/>
            </a:bodyPr>
            <a:lstStyle/>
            <a:p>
              <a:pPr marL="0" lvl="0" indent="0" algn="l">
                <a:lnSpc>
                  <a:spcPts val="10800"/>
                </a:lnSpc>
                <a:spcBef>
                  <a:spcPct val="0"/>
                </a:spcBef>
              </a:pPr>
              <a:r>
                <a:rPr lang="en-US" sz="7200" dirty="0">
                  <a:solidFill>
                    <a:srgbClr val="000000"/>
                  </a:solidFill>
                  <a:latin typeface="Centaur" pitchFamily="18" charset="0"/>
                </a:rPr>
                <a:t>Design Screen</a:t>
              </a:r>
            </a:p>
          </p:txBody>
        </p:sp>
        <p:sp>
          <p:nvSpPr>
            <p:cNvPr id="5" name="TextBox 5"/>
            <p:cNvSpPr txBox="1"/>
            <p:nvPr/>
          </p:nvSpPr>
          <p:spPr>
            <a:xfrm>
              <a:off x="0" y="4016356"/>
              <a:ext cx="12839028" cy="685145"/>
            </a:xfrm>
            <a:prstGeom prst="rect">
              <a:avLst/>
            </a:prstGeom>
          </p:spPr>
          <p:txBody>
            <a:bodyPr lIns="0" tIns="0" rIns="0" bIns="0" rtlCol="0" anchor="t">
              <a:spAutoFit/>
            </a:bodyPr>
            <a:lstStyle/>
            <a:p>
              <a:pPr algn="l">
                <a:lnSpc>
                  <a:spcPts val="4200"/>
                </a:lnSpc>
              </a:pPr>
              <a:endParaRPr lang="en-US" sz="3000" dirty="0">
                <a:solidFill>
                  <a:srgbClr val="000000"/>
                </a:solidFill>
                <a:latin typeface="DM Sans"/>
              </a:endParaRPr>
            </a:p>
          </p:txBody>
        </p:sp>
      </p:grpSp>
      <p:pic>
        <p:nvPicPr>
          <p:cNvPr id="6" name="Picture 5"/>
          <p:cNvPicPr/>
          <p:nvPr/>
        </p:nvPicPr>
        <p:blipFill rotWithShape="1">
          <a:blip r:embed="rId3">
            <a:extLst>
              <a:ext uri="{28A0092B-C50C-407E-A947-70E740481C1C}">
                <a14:useLocalDpi xmlns:a14="http://schemas.microsoft.com/office/drawing/2010/main" val="0"/>
              </a:ext>
            </a:extLst>
          </a:blip>
          <a:srcRect b="1731"/>
          <a:stretch/>
        </p:blipFill>
        <p:spPr bwMode="auto">
          <a:xfrm>
            <a:off x="620867" y="2306682"/>
            <a:ext cx="7696201" cy="4977312"/>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b="1857"/>
          <a:stretch/>
        </p:blipFill>
        <p:spPr bwMode="auto">
          <a:xfrm>
            <a:off x="9601200" y="2306682"/>
            <a:ext cx="8001000" cy="4977312"/>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1981200" y="8173998"/>
            <a:ext cx="3898998"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rgbClr val="0070C0"/>
                </a:solidFill>
                <a:latin typeface="Centaur" pitchFamily="18" charset="0"/>
              </a:rPr>
              <a:t>Home Page</a:t>
            </a:r>
            <a:endParaRPr lang="en-IN" sz="3200" dirty="0">
              <a:solidFill>
                <a:srgbClr val="0070C0"/>
              </a:solidFill>
              <a:latin typeface="Centaur" pitchFamily="18" charset="0"/>
            </a:endParaRPr>
          </a:p>
        </p:txBody>
      </p:sp>
      <p:sp>
        <p:nvSpPr>
          <p:cNvPr id="11" name="TextBox 10"/>
          <p:cNvSpPr txBox="1"/>
          <p:nvPr/>
        </p:nvSpPr>
        <p:spPr>
          <a:xfrm>
            <a:off x="12077700" y="8173997"/>
            <a:ext cx="3898998"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rgbClr val="0070C0"/>
                </a:solidFill>
                <a:latin typeface="Centaur" pitchFamily="18" charset="0"/>
              </a:rPr>
              <a:t>Registration Page</a:t>
            </a:r>
            <a:endParaRPr lang="en-IN" sz="3200" dirty="0">
              <a:solidFill>
                <a:srgbClr val="0070C0"/>
              </a:solidFill>
              <a:latin typeface="Centaur"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780159">
            <a:off x="12652640" y="4902036"/>
            <a:ext cx="4133168" cy="8421517"/>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2"/>
            <a:stretch>
              <a:fillRect/>
            </a:stretch>
          </a:blipFill>
        </p:spPr>
      </p:sp>
      <p:grpSp>
        <p:nvGrpSpPr>
          <p:cNvPr id="3" name="Group 3"/>
          <p:cNvGrpSpPr/>
          <p:nvPr/>
        </p:nvGrpSpPr>
        <p:grpSpPr>
          <a:xfrm>
            <a:off x="620867" y="295832"/>
            <a:ext cx="10488537" cy="6614056"/>
            <a:chOff x="-1145688" y="-4117242"/>
            <a:chExt cx="13984716" cy="8818743"/>
          </a:xfrm>
        </p:grpSpPr>
        <p:sp>
          <p:nvSpPr>
            <p:cNvPr id="4" name="TextBox 4"/>
            <p:cNvSpPr txBox="1"/>
            <p:nvPr/>
          </p:nvSpPr>
          <p:spPr>
            <a:xfrm>
              <a:off x="-1145688" y="-4117242"/>
              <a:ext cx="12839028" cy="1736715"/>
            </a:xfrm>
            <a:prstGeom prst="rect">
              <a:avLst/>
            </a:prstGeom>
          </p:spPr>
          <p:txBody>
            <a:bodyPr lIns="0" tIns="0" rIns="0" bIns="0" rtlCol="0" anchor="t">
              <a:spAutoFit/>
            </a:bodyPr>
            <a:lstStyle/>
            <a:p>
              <a:pPr marL="0" lvl="0" indent="0" algn="l">
                <a:lnSpc>
                  <a:spcPts val="10800"/>
                </a:lnSpc>
                <a:spcBef>
                  <a:spcPct val="0"/>
                </a:spcBef>
              </a:pPr>
              <a:r>
                <a:rPr lang="en-US" sz="7200" dirty="0">
                  <a:solidFill>
                    <a:srgbClr val="000000"/>
                  </a:solidFill>
                  <a:latin typeface="Centaur" pitchFamily="18" charset="0"/>
                </a:rPr>
                <a:t>Design Screen</a:t>
              </a:r>
            </a:p>
          </p:txBody>
        </p:sp>
        <p:sp>
          <p:nvSpPr>
            <p:cNvPr id="5" name="TextBox 5"/>
            <p:cNvSpPr txBox="1"/>
            <p:nvPr/>
          </p:nvSpPr>
          <p:spPr>
            <a:xfrm>
              <a:off x="0" y="4016356"/>
              <a:ext cx="12839028" cy="685145"/>
            </a:xfrm>
            <a:prstGeom prst="rect">
              <a:avLst/>
            </a:prstGeom>
          </p:spPr>
          <p:txBody>
            <a:bodyPr lIns="0" tIns="0" rIns="0" bIns="0" rtlCol="0" anchor="t">
              <a:spAutoFit/>
            </a:bodyPr>
            <a:lstStyle/>
            <a:p>
              <a:pPr algn="l">
                <a:lnSpc>
                  <a:spcPts val="4200"/>
                </a:lnSpc>
              </a:pPr>
              <a:endParaRPr lang="en-US" sz="3000" dirty="0">
                <a:solidFill>
                  <a:srgbClr val="000000"/>
                </a:solidFill>
                <a:latin typeface="DM Sans"/>
              </a:endParaRPr>
            </a:p>
          </p:txBody>
        </p:sp>
      </p:grpSp>
      <p:sp>
        <p:nvSpPr>
          <p:cNvPr id="10" name="TextBox 9"/>
          <p:cNvSpPr txBox="1"/>
          <p:nvPr/>
        </p:nvSpPr>
        <p:spPr>
          <a:xfrm>
            <a:off x="1981200" y="8173998"/>
            <a:ext cx="3898998"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rgbClr val="0070C0"/>
                </a:solidFill>
                <a:latin typeface="Centaur" pitchFamily="18" charset="0"/>
              </a:rPr>
              <a:t>Login Page</a:t>
            </a:r>
            <a:endParaRPr lang="en-IN" sz="3200" dirty="0">
              <a:solidFill>
                <a:srgbClr val="0070C0"/>
              </a:solidFill>
              <a:latin typeface="Centaur" pitchFamily="18" charset="0"/>
            </a:endParaRPr>
          </a:p>
        </p:txBody>
      </p:sp>
      <p:sp>
        <p:nvSpPr>
          <p:cNvPr id="11" name="TextBox 10"/>
          <p:cNvSpPr txBox="1"/>
          <p:nvPr/>
        </p:nvSpPr>
        <p:spPr>
          <a:xfrm>
            <a:off x="12077700" y="8173997"/>
            <a:ext cx="3898998"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rgbClr val="0070C0"/>
                </a:solidFill>
                <a:latin typeface="Centaur" pitchFamily="18" charset="0"/>
              </a:rPr>
              <a:t>Create </a:t>
            </a:r>
            <a:r>
              <a:rPr lang="en-US" sz="3200" dirty="0">
                <a:solidFill>
                  <a:srgbClr val="0070C0"/>
                </a:solidFill>
                <a:latin typeface="Centaur" pitchFamily="18" charset="0"/>
              </a:rPr>
              <a:t>E</a:t>
            </a:r>
            <a:r>
              <a:rPr lang="en-US" sz="3200" dirty="0" smtClean="0">
                <a:solidFill>
                  <a:srgbClr val="0070C0"/>
                </a:solidFill>
                <a:latin typeface="Centaur" pitchFamily="18" charset="0"/>
              </a:rPr>
              <a:t>xam Page</a:t>
            </a:r>
            <a:endParaRPr lang="en-IN" sz="3200" dirty="0">
              <a:solidFill>
                <a:srgbClr val="0070C0"/>
              </a:solidFill>
              <a:latin typeface="Centaur" pitchFamily="18" charset="0"/>
            </a:endParaRPr>
          </a:p>
        </p:txBody>
      </p:sp>
      <p:pic>
        <p:nvPicPr>
          <p:cNvPr id="12" name="Picture 11"/>
          <p:cNvPicPr/>
          <p:nvPr/>
        </p:nvPicPr>
        <p:blipFill rotWithShape="1">
          <a:blip r:embed="rId3">
            <a:extLst>
              <a:ext uri="{28A0092B-C50C-407E-A947-70E740481C1C}">
                <a14:useLocalDpi xmlns:a14="http://schemas.microsoft.com/office/drawing/2010/main" val="0"/>
              </a:ext>
            </a:extLst>
          </a:blip>
          <a:srcRect b="2409"/>
          <a:stretch/>
        </p:blipFill>
        <p:spPr bwMode="auto">
          <a:xfrm>
            <a:off x="620866" y="2306682"/>
            <a:ext cx="8218333" cy="4977312"/>
          </a:xfrm>
          <a:prstGeom prst="rect">
            <a:avLst/>
          </a:prstGeom>
          <a:ln>
            <a:noFill/>
          </a:ln>
          <a:extLst>
            <a:ext uri="{53640926-AAD7-44D8-BBD7-CCE9431645EC}">
              <a14:shadowObscured xmlns:a14="http://schemas.microsoft.com/office/drawing/2010/main"/>
            </a:ext>
          </a:extLst>
        </p:spPr>
      </p:pic>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9677400" y="2306682"/>
            <a:ext cx="8077200" cy="4977312"/>
          </a:xfrm>
          <a:prstGeom prst="rect">
            <a:avLst/>
          </a:prstGeom>
        </p:spPr>
      </p:pic>
    </p:spTree>
    <p:extLst>
      <p:ext uri="{BB962C8B-B14F-4D97-AF65-F5344CB8AC3E}">
        <p14:creationId xmlns:p14="http://schemas.microsoft.com/office/powerpoint/2010/main" val="4057068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780159">
            <a:off x="12652640" y="4902036"/>
            <a:ext cx="4133168" cy="8421517"/>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2"/>
            <a:stretch>
              <a:fillRect/>
            </a:stretch>
          </a:blipFill>
        </p:spPr>
      </p:sp>
      <p:grpSp>
        <p:nvGrpSpPr>
          <p:cNvPr id="3" name="Group 3"/>
          <p:cNvGrpSpPr/>
          <p:nvPr/>
        </p:nvGrpSpPr>
        <p:grpSpPr>
          <a:xfrm>
            <a:off x="620867" y="295832"/>
            <a:ext cx="10488537" cy="6614056"/>
            <a:chOff x="-1145688" y="-4117242"/>
            <a:chExt cx="13984716" cy="8818743"/>
          </a:xfrm>
        </p:grpSpPr>
        <p:sp>
          <p:nvSpPr>
            <p:cNvPr id="4" name="TextBox 4"/>
            <p:cNvSpPr txBox="1"/>
            <p:nvPr/>
          </p:nvSpPr>
          <p:spPr>
            <a:xfrm>
              <a:off x="-1145688" y="-4117242"/>
              <a:ext cx="12839028" cy="1736715"/>
            </a:xfrm>
            <a:prstGeom prst="rect">
              <a:avLst/>
            </a:prstGeom>
          </p:spPr>
          <p:txBody>
            <a:bodyPr lIns="0" tIns="0" rIns="0" bIns="0" rtlCol="0" anchor="t">
              <a:spAutoFit/>
            </a:bodyPr>
            <a:lstStyle/>
            <a:p>
              <a:pPr marL="0" lvl="0" indent="0" algn="l">
                <a:lnSpc>
                  <a:spcPts val="10800"/>
                </a:lnSpc>
                <a:spcBef>
                  <a:spcPct val="0"/>
                </a:spcBef>
              </a:pPr>
              <a:r>
                <a:rPr lang="en-US" sz="7200" dirty="0">
                  <a:solidFill>
                    <a:srgbClr val="000000"/>
                  </a:solidFill>
                  <a:latin typeface="Centaur" pitchFamily="18" charset="0"/>
                </a:rPr>
                <a:t>Design Screen</a:t>
              </a:r>
            </a:p>
          </p:txBody>
        </p:sp>
        <p:sp>
          <p:nvSpPr>
            <p:cNvPr id="5" name="TextBox 5"/>
            <p:cNvSpPr txBox="1"/>
            <p:nvPr/>
          </p:nvSpPr>
          <p:spPr>
            <a:xfrm>
              <a:off x="0" y="4016356"/>
              <a:ext cx="12839028" cy="685145"/>
            </a:xfrm>
            <a:prstGeom prst="rect">
              <a:avLst/>
            </a:prstGeom>
          </p:spPr>
          <p:txBody>
            <a:bodyPr lIns="0" tIns="0" rIns="0" bIns="0" rtlCol="0" anchor="t">
              <a:spAutoFit/>
            </a:bodyPr>
            <a:lstStyle/>
            <a:p>
              <a:pPr algn="l">
                <a:lnSpc>
                  <a:spcPts val="4200"/>
                </a:lnSpc>
              </a:pPr>
              <a:endParaRPr lang="en-US" sz="3000" dirty="0">
                <a:solidFill>
                  <a:srgbClr val="000000"/>
                </a:solidFill>
                <a:latin typeface="DM Sans"/>
              </a:endParaRPr>
            </a:p>
          </p:txBody>
        </p:sp>
      </p:grpSp>
      <p:sp>
        <p:nvSpPr>
          <p:cNvPr id="10" name="TextBox 9"/>
          <p:cNvSpPr txBox="1"/>
          <p:nvPr/>
        </p:nvSpPr>
        <p:spPr>
          <a:xfrm>
            <a:off x="1981200" y="8173998"/>
            <a:ext cx="3898998"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rgbClr val="0070C0"/>
                </a:solidFill>
                <a:latin typeface="Centaur" pitchFamily="18" charset="0"/>
              </a:rPr>
              <a:t>Update Page</a:t>
            </a:r>
            <a:endParaRPr lang="en-IN" sz="3200" dirty="0">
              <a:solidFill>
                <a:srgbClr val="0070C0"/>
              </a:solidFill>
              <a:latin typeface="Centaur" pitchFamily="18" charset="0"/>
            </a:endParaRPr>
          </a:p>
        </p:txBody>
      </p:sp>
      <p:sp>
        <p:nvSpPr>
          <p:cNvPr id="11" name="TextBox 10"/>
          <p:cNvSpPr txBox="1"/>
          <p:nvPr/>
        </p:nvSpPr>
        <p:spPr>
          <a:xfrm>
            <a:off x="12077700" y="8173997"/>
            <a:ext cx="3898998"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rgbClr val="0070C0"/>
                </a:solidFill>
                <a:latin typeface="Centaur" pitchFamily="18" charset="0"/>
              </a:rPr>
              <a:t>Exam List Page</a:t>
            </a:r>
            <a:endParaRPr lang="en-IN" sz="3200" dirty="0">
              <a:solidFill>
                <a:srgbClr val="0070C0"/>
              </a:solidFill>
              <a:latin typeface="Centaur" pitchFamily="18" charset="0"/>
            </a:endParaRPr>
          </a:p>
        </p:txBody>
      </p:sp>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620868" y="2306682"/>
            <a:ext cx="8218332" cy="4977312"/>
          </a:xfrm>
          <a:prstGeom prst="rect">
            <a:avLst/>
          </a:prstGeom>
        </p:spPr>
      </p:pic>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9372600" y="2306682"/>
            <a:ext cx="8305800" cy="4977312"/>
          </a:xfrm>
          <a:prstGeom prst="rect">
            <a:avLst/>
          </a:prstGeom>
        </p:spPr>
      </p:pic>
    </p:spTree>
    <p:extLst>
      <p:ext uri="{BB962C8B-B14F-4D97-AF65-F5344CB8AC3E}">
        <p14:creationId xmlns:p14="http://schemas.microsoft.com/office/powerpoint/2010/main" val="408411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780159">
            <a:off x="12652640" y="4902036"/>
            <a:ext cx="4133168" cy="8421517"/>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2"/>
            <a:stretch>
              <a:fillRect/>
            </a:stretch>
          </a:blipFill>
        </p:spPr>
      </p:sp>
      <p:grpSp>
        <p:nvGrpSpPr>
          <p:cNvPr id="3" name="Group 3"/>
          <p:cNvGrpSpPr/>
          <p:nvPr/>
        </p:nvGrpSpPr>
        <p:grpSpPr>
          <a:xfrm>
            <a:off x="620867" y="295832"/>
            <a:ext cx="10488537" cy="6614056"/>
            <a:chOff x="-1145688" y="-4117242"/>
            <a:chExt cx="13984716" cy="8818743"/>
          </a:xfrm>
        </p:grpSpPr>
        <p:sp>
          <p:nvSpPr>
            <p:cNvPr id="4" name="TextBox 4"/>
            <p:cNvSpPr txBox="1"/>
            <p:nvPr/>
          </p:nvSpPr>
          <p:spPr>
            <a:xfrm>
              <a:off x="-1145688" y="-4117242"/>
              <a:ext cx="12839028" cy="1736715"/>
            </a:xfrm>
            <a:prstGeom prst="rect">
              <a:avLst/>
            </a:prstGeom>
          </p:spPr>
          <p:txBody>
            <a:bodyPr lIns="0" tIns="0" rIns="0" bIns="0" rtlCol="0" anchor="t">
              <a:spAutoFit/>
            </a:bodyPr>
            <a:lstStyle/>
            <a:p>
              <a:pPr marL="0" lvl="0" indent="0" algn="l">
                <a:lnSpc>
                  <a:spcPts val="10800"/>
                </a:lnSpc>
                <a:spcBef>
                  <a:spcPct val="0"/>
                </a:spcBef>
              </a:pPr>
              <a:r>
                <a:rPr lang="en-US" sz="7200" dirty="0">
                  <a:solidFill>
                    <a:srgbClr val="000000"/>
                  </a:solidFill>
                  <a:latin typeface="Centaur" pitchFamily="18" charset="0"/>
                </a:rPr>
                <a:t>Design Screen</a:t>
              </a:r>
            </a:p>
          </p:txBody>
        </p:sp>
        <p:sp>
          <p:nvSpPr>
            <p:cNvPr id="5" name="TextBox 5"/>
            <p:cNvSpPr txBox="1"/>
            <p:nvPr/>
          </p:nvSpPr>
          <p:spPr>
            <a:xfrm>
              <a:off x="0" y="4016356"/>
              <a:ext cx="12839028" cy="685145"/>
            </a:xfrm>
            <a:prstGeom prst="rect">
              <a:avLst/>
            </a:prstGeom>
          </p:spPr>
          <p:txBody>
            <a:bodyPr lIns="0" tIns="0" rIns="0" bIns="0" rtlCol="0" anchor="t">
              <a:spAutoFit/>
            </a:bodyPr>
            <a:lstStyle/>
            <a:p>
              <a:pPr algn="l">
                <a:lnSpc>
                  <a:spcPts val="4200"/>
                </a:lnSpc>
              </a:pPr>
              <a:endParaRPr lang="en-US" sz="3000" dirty="0">
                <a:solidFill>
                  <a:srgbClr val="000000"/>
                </a:solidFill>
                <a:latin typeface="DM Sans"/>
              </a:endParaRPr>
            </a:p>
          </p:txBody>
        </p:sp>
      </p:grpSp>
      <p:sp>
        <p:nvSpPr>
          <p:cNvPr id="10" name="TextBox 9"/>
          <p:cNvSpPr txBox="1"/>
          <p:nvPr/>
        </p:nvSpPr>
        <p:spPr>
          <a:xfrm>
            <a:off x="1981200" y="8173998"/>
            <a:ext cx="3898998"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rgbClr val="0070C0"/>
                </a:solidFill>
                <a:latin typeface="Centaur" pitchFamily="18" charset="0"/>
              </a:rPr>
              <a:t>Exam Giving Page</a:t>
            </a:r>
            <a:endParaRPr lang="en-IN" sz="3200" dirty="0">
              <a:solidFill>
                <a:srgbClr val="0070C0"/>
              </a:solidFill>
              <a:latin typeface="Centaur" pitchFamily="18" charset="0"/>
            </a:endParaRPr>
          </a:p>
        </p:txBody>
      </p:sp>
      <p:sp>
        <p:nvSpPr>
          <p:cNvPr id="11" name="TextBox 10"/>
          <p:cNvSpPr txBox="1"/>
          <p:nvPr/>
        </p:nvSpPr>
        <p:spPr>
          <a:xfrm>
            <a:off x="12077700" y="8173997"/>
            <a:ext cx="3898998"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rgbClr val="0070C0"/>
                </a:solidFill>
                <a:latin typeface="Centaur" pitchFamily="18" charset="0"/>
              </a:rPr>
              <a:t>Exam Submission Page</a:t>
            </a:r>
            <a:endParaRPr lang="en-IN" sz="3200" dirty="0">
              <a:solidFill>
                <a:srgbClr val="0070C0"/>
              </a:solidFill>
              <a:latin typeface="Centaur" pitchFamily="18" charset="0"/>
            </a:endParaRPr>
          </a:p>
        </p:txBody>
      </p:sp>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620867" y="2306682"/>
            <a:ext cx="8065933" cy="4977311"/>
          </a:xfrm>
          <a:prstGeom prst="rect">
            <a:avLst/>
          </a:prstGeom>
        </p:spPr>
      </p:pic>
      <p:pic>
        <p:nvPicPr>
          <p:cNvPr id="15" name="Picture 14"/>
          <p:cNvPicPr/>
          <p:nvPr/>
        </p:nvPicPr>
        <p:blipFill>
          <a:blip r:embed="rId4">
            <a:extLst>
              <a:ext uri="{28A0092B-C50C-407E-A947-70E740481C1C}">
                <a14:useLocalDpi xmlns:a14="http://schemas.microsoft.com/office/drawing/2010/main" val="0"/>
              </a:ext>
            </a:extLst>
          </a:blip>
          <a:stretch>
            <a:fillRect/>
          </a:stretch>
        </p:blipFill>
        <p:spPr>
          <a:xfrm>
            <a:off x="9220200" y="2306683"/>
            <a:ext cx="8610600" cy="4977310"/>
          </a:xfrm>
          <a:prstGeom prst="rect">
            <a:avLst/>
          </a:prstGeom>
        </p:spPr>
      </p:pic>
    </p:spTree>
    <p:extLst>
      <p:ext uri="{BB962C8B-B14F-4D97-AF65-F5344CB8AC3E}">
        <p14:creationId xmlns:p14="http://schemas.microsoft.com/office/powerpoint/2010/main" val="3950826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780159">
            <a:off x="12652640" y="4902036"/>
            <a:ext cx="4133168" cy="8421517"/>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3"/>
            <a:stretch>
              <a:fillRect/>
            </a:stretch>
          </a:blipFill>
        </p:spPr>
      </p:sp>
      <p:grpSp>
        <p:nvGrpSpPr>
          <p:cNvPr id="3" name="Group 3"/>
          <p:cNvGrpSpPr/>
          <p:nvPr/>
        </p:nvGrpSpPr>
        <p:grpSpPr>
          <a:xfrm>
            <a:off x="620867" y="295832"/>
            <a:ext cx="10488537" cy="6614056"/>
            <a:chOff x="-1145688" y="-4117242"/>
            <a:chExt cx="13984716" cy="8818743"/>
          </a:xfrm>
        </p:grpSpPr>
        <p:sp>
          <p:nvSpPr>
            <p:cNvPr id="4" name="TextBox 4"/>
            <p:cNvSpPr txBox="1"/>
            <p:nvPr/>
          </p:nvSpPr>
          <p:spPr>
            <a:xfrm>
              <a:off x="-1145688" y="-4117242"/>
              <a:ext cx="12839028" cy="1736715"/>
            </a:xfrm>
            <a:prstGeom prst="rect">
              <a:avLst/>
            </a:prstGeom>
          </p:spPr>
          <p:txBody>
            <a:bodyPr lIns="0" tIns="0" rIns="0" bIns="0" rtlCol="0" anchor="t">
              <a:spAutoFit/>
            </a:bodyPr>
            <a:lstStyle/>
            <a:p>
              <a:pPr marL="0" lvl="0" indent="0" algn="l">
                <a:lnSpc>
                  <a:spcPts val="10800"/>
                </a:lnSpc>
                <a:spcBef>
                  <a:spcPct val="0"/>
                </a:spcBef>
              </a:pPr>
              <a:r>
                <a:rPr lang="en-US" sz="7200" dirty="0">
                  <a:solidFill>
                    <a:srgbClr val="000000"/>
                  </a:solidFill>
                  <a:latin typeface="Centaur" pitchFamily="18" charset="0"/>
                </a:rPr>
                <a:t>Design Screen</a:t>
              </a:r>
            </a:p>
          </p:txBody>
        </p:sp>
        <p:sp>
          <p:nvSpPr>
            <p:cNvPr id="5" name="TextBox 5"/>
            <p:cNvSpPr txBox="1"/>
            <p:nvPr/>
          </p:nvSpPr>
          <p:spPr>
            <a:xfrm>
              <a:off x="0" y="4016356"/>
              <a:ext cx="12839028" cy="685145"/>
            </a:xfrm>
            <a:prstGeom prst="rect">
              <a:avLst/>
            </a:prstGeom>
          </p:spPr>
          <p:txBody>
            <a:bodyPr lIns="0" tIns="0" rIns="0" bIns="0" rtlCol="0" anchor="t">
              <a:spAutoFit/>
            </a:bodyPr>
            <a:lstStyle/>
            <a:p>
              <a:pPr algn="l">
                <a:lnSpc>
                  <a:spcPts val="4200"/>
                </a:lnSpc>
              </a:pPr>
              <a:endParaRPr lang="en-US" sz="3000" dirty="0">
                <a:solidFill>
                  <a:srgbClr val="000000"/>
                </a:solidFill>
                <a:latin typeface="DM Sans"/>
              </a:endParaRPr>
            </a:p>
          </p:txBody>
        </p:sp>
      </p:grpSp>
      <p:sp>
        <p:nvSpPr>
          <p:cNvPr id="10" name="TextBox 9"/>
          <p:cNvSpPr txBox="1"/>
          <p:nvPr/>
        </p:nvSpPr>
        <p:spPr>
          <a:xfrm>
            <a:off x="1981200" y="8173998"/>
            <a:ext cx="4648200"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rgbClr val="0070C0"/>
                </a:solidFill>
                <a:latin typeface="Centaur" pitchFamily="18" charset="0"/>
              </a:rPr>
              <a:t>Generate Submission Page</a:t>
            </a:r>
            <a:endParaRPr lang="en-IN" sz="3200" dirty="0">
              <a:solidFill>
                <a:srgbClr val="0070C0"/>
              </a:solidFill>
              <a:latin typeface="Centaur" pitchFamily="18" charset="0"/>
            </a:endParaRPr>
          </a:p>
        </p:txBody>
      </p:sp>
      <p:sp>
        <p:nvSpPr>
          <p:cNvPr id="11" name="TextBox 10"/>
          <p:cNvSpPr txBox="1"/>
          <p:nvPr/>
        </p:nvSpPr>
        <p:spPr>
          <a:xfrm>
            <a:off x="12077700" y="8173997"/>
            <a:ext cx="3898998" cy="58477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rgbClr val="0070C0"/>
                </a:solidFill>
                <a:latin typeface="Centaur" pitchFamily="18" charset="0"/>
              </a:rPr>
              <a:t>Authentication Mail</a:t>
            </a:r>
            <a:endParaRPr lang="en-IN" sz="3200" dirty="0">
              <a:solidFill>
                <a:srgbClr val="0070C0"/>
              </a:solidFill>
              <a:latin typeface="Centaur" pitchFamily="18" charset="0"/>
            </a:endParaRPr>
          </a:p>
        </p:txBody>
      </p:sp>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620867" y="2306684"/>
            <a:ext cx="7761133" cy="4977310"/>
          </a:xfrm>
          <a:prstGeom prst="rect">
            <a:avLst/>
          </a:prstGeom>
        </p:spPr>
      </p:pic>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872"/>
          <a:stretch/>
        </p:blipFill>
        <p:spPr bwMode="auto">
          <a:xfrm>
            <a:off x="9296400" y="2306683"/>
            <a:ext cx="8157882" cy="4977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70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2EC08D-6D75-0A13-A8F8-5C9ECB592ABC}"/>
              </a:ext>
            </a:extLst>
          </p:cNvPr>
          <p:cNvSpPr>
            <a:spLocks noGrp="1"/>
          </p:cNvSpPr>
          <p:nvPr>
            <p:ph type="ctrTitle"/>
          </p:nvPr>
        </p:nvSpPr>
        <p:spPr>
          <a:xfrm>
            <a:off x="8534400" y="1333500"/>
            <a:ext cx="7772400" cy="1470025"/>
          </a:xfrm>
        </p:spPr>
        <p:txBody>
          <a:bodyPr>
            <a:noAutofit/>
          </a:bodyPr>
          <a:lstStyle/>
          <a:p>
            <a:pPr algn="l"/>
            <a:r>
              <a:rPr lang="en-US" sz="9000" dirty="0">
                <a:latin typeface="Century" pitchFamily="18" charset="0"/>
              </a:rPr>
              <a:t>Limitations</a:t>
            </a:r>
            <a:endParaRPr lang="en-IN" sz="9000" dirty="0">
              <a:latin typeface="Century" pitchFamily="18" charset="0"/>
            </a:endParaRPr>
          </a:p>
        </p:txBody>
      </p:sp>
      <p:sp>
        <p:nvSpPr>
          <p:cNvPr id="3" name="Subtitle 2">
            <a:extLst>
              <a:ext uri="{FF2B5EF4-FFF2-40B4-BE49-F238E27FC236}">
                <a16:creationId xmlns="" xmlns:a16="http://schemas.microsoft.com/office/drawing/2014/main" id="{1D709268-C493-53AC-7CC1-CE1796A4DCEB}"/>
              </a:ext>
            </a:extLst>
          </p:cNvPr>
          <p:cNvSpPr>
            <a:spLocks noGrp="1"/>
          </p:cNvSpPr>
          <p:nvPr>
            <p:ph type="subTitle" idx="1"/>
          </p:nvPr>
        </p:nvSpPr>
        <p:spPr>
          <a:xfrm>
            <a:off x="8534400" y="3162300"/>
            <a:ext cx="8001000" cy="5791200"/>
          </a:xfrm>
        </p:spPr>
        <p:txBody>
          <a:bodyPr>
            <a:normAutofit fontScale="92500" lnSpcReduction="10000"/>
          </a:bodyPr>
          <a:lstStyle/>
          <a:p>
            <a:pPr marL="457200" indent="-457200" algn="just">
              <a:lnSpc>
                <a:spcPct val="150000"/>
              </a:lnSpc>
              <a:buFont typeface="Wingdings" panose="05000000000000000000" pitchFamily="2" charset="2"/>
              <a:buChar char="Ø"/>
            </a:pPr>
            <a:r>
              <a:rPr lang="en-US" b="0" i="0" dirty="0">
                <a:solidFill>
                  <a:srgbClr val="000000"/>
                </a:solidFill>
                <a:effectLst/>
                <a:highlight>
                  <a:srgbClr val="FFFFFF"/>
                </a:highlight>
                <a:latin typeface="Cambria Math" pitchFamily="18" charset="0"/>
                <a:ea typeface="Cambria Math" pitchFamily="18" charset="0"/>
              </a:rPr>
              <a:t>Current systems provides only multiple choices but single correct answer selection.</a:t>
            </a:r>
          </a:p>
          <a:p>
            <a:pPr marL="457200" indent="-457200" algn="just">
              <a:lnSpc>
                <a:spcPct val="150000"/>
              </a:lnSpc>
              <a:buFont typeface="Wingdings" panose="05000000000000000000" pitchFamily="2" charset="2"/>
              <a:buChar char="Ø"/>
            </a:pPr>
            <a:r>
              <a:rPr lang="en-US" b="0" i="0" dirty="0">
                <a:solidFill>
                  <a:srgbClr val="000000"/>
                </a:solidFill>
                <a:effectLst/>
                <a:highlight>
                  <a:srgbClr val="FFFFFF"/>
                </a:highlight>
                <a:latin typeface="Cambria Math" pitchFamily="18" charset="0"/>
                <a:ea typeface="Cambria Math" pitchFamily="18" charset="0"/>
              </a:rPr>
              <a:t>Incase questions and answers need to be in graphics, current system has no provision.</a:t>
            </a:r>
          </a:p>
          <a:p>
            <a:pPr marL="457200" indent="-457200" algn="just">
              <a:lnSpc>
                <a:spcPct val="150000"/>
              </a:lnSpc>
              <a:buFont typeface="Wingdings" panose="05000000000000000000" pitchFamily="2" charset="2"/>
              <a:buChar char="Ø"/>
            </a:pPr>
            <a:r>
              <a:rPr lang="en-US" b="0" i="0" dirty="0">
                <a:solidFill>
                  <a:srgbClr val="000000"/>
                </a:solidFill>
                <a:effectLst/>
                <a:highlight>
                  <a:srgbClr val="FFFFFF"/>
                </a:highlight>
                <a:latin typeface="Cambria Math" pitchFamily="18" charset="0"/>
                <a:ea typeface="Cambria Math" pitchFamily="18" charset="0"/>
              </a:rPr>
              <a:t>Unregistered users can only access the home page not any thing else. </a:t>
            </a:r>
          </a:p>
          <a:p>
            <a:pPr marL="457200" indent="-457200" algn="just">
              <a:lnSpc>
                <a:spcPct val="150000"/>
              </a:lnSpc>
              <a:buFont typeface="Wingdings" panose="05000000000000000000" pitchFamily="2" charset="2"/>
              <a:buChar char="Ø"/>
            </a:pPr>
            <a:r>
              <a:rPr lang="en-US" dirty="0" smtClean="0">
                <a:solidFill>
                  <a:srgbClr val="000000"/>
                </a:solidFill>
                <a:highlight>
                  <a:srgbClr val="FFFFFF"/>
                </a:highlight>
                <a:latin typeface="Cambria Math" pitchFamily="18" charset="0"/>
                <a:ea typeface="Cambria Math" pitchFamily="18" charset="0"/>
              </a:rPr>
              <a:t>No robust </a:t>
            </a:r>
            <a:r>
              <a:rPr lang="en-US" dirty="0">
                <a:solidFill>
                  <a:srgbClr val="000000"/>
                </a:solidFill>
                <a:highlight>
                  <a:srgbClr val="FFFFFF"/>
                </a:highlight>
                <a:latin typeface="Cambria Math" pitchFamily="18" charset="0"/>
                <a:ea typeface="Cambria Math" pitchFamily="18" charset="0"/>
              </a:rPr>
              <a:t>security features to restrict cheating during exams,.</a:t>
            </a:r>
            <a:endParaRPr lang="en-IN" dirty="0">
              <a:latin typeface="Cambria Math" pitchFamily="18" charset="0"/>
              <a:ea typeface="Cambria Math" pitchFamily="18" charset="0"/>
            </a:endParaRPr>
          </a:p>
        </p:txBody>
      </p:sp>
      <p:sp>
        <p:nvSpPr>
          <p:cNvPr id="4" name="Freeform 7">
            <a:extLst>
              <a:ext uri="{FF2B5EF4-FFF2-40B4-BE49-F238E27FC236}">
                <a16:creationId xmlns="" xmlns:a16="http://schemas.microsoft.com/office/drawing/2014/main" id="{13CE9093-8AF5-1E55-F1C2-81C06E20D5FD}"/>
              </a:ext>
            </a:extLst>
          </p:cNvPr>
          <p:cNvSpPr/>
          <p:nvPr/>
        </p:nvSpPr>
        <p:spPr>
          <a:xfrm>
            <a:off x="152400" y="-111393"/>
            <a:ext cx="3429000" cy="2816493"/>
          </a:xfrm>
          <a:custGeom>
            <a:avLst/>
            <a:gdLst/>
            <a:ahLst/>
            <a:cxnLst/>
            <a:rect l="l" t="t" r="r" b="b"/>
            <a:pathLst>
              <a:path w="1980989" h="2179905">
                <a:moveTo>
                  <a:pt x="0" y="0"/>
                </a:moveTo>
                <a:lnTo>
                  <a:pt x="1980988" y="0"/>
                </a:lnTo>
                <a:lnTo>
                  <a:pt x="1980988" y="2179904"/>
                </a:lnTo>
                <a:lnTo>
                  <a:pt x="0" y="2179904"/>
                </a:lnTo>
                <a:lnTo>
                  <a:pt x="0" y="0"/>
                </a:lnTo>
                <a:close/>
              </a:path>
            </a:pathLst>
          </a:custGeom>
          <a:blipFill>
            <a:blip r:embed="rId2"/>
            <a:stretch>
              <a:fillRect/>
            </a:stretch>
          </a:blipFill>
        </p:spPr>
      </p:sp>
      <p:pic>
        <p:nvPicPr>
          <p:cNvPr id="5" name="Picture 4">
            <a:extLst>
              <a:ext uri="{FF2B5EF4-FFF2-40B4-BE49-F238E27FC236}">
                <a16:creationId xmlns="" xmlns:a16="http://schemas.microsoft.com/office/drawing/2014/main" id="{D4E8C3DA-261C-2750-3E64-30985D62B3A3}"/>
              </a:ext>
            </a:extLst>
          </p:cNvPr>
          <p:cNvPicPr>
            <a:picLocks noChangeAspect="1"/>
          </p:cNvPicPr>
          <p:nvPr/>
        </p:nvPicPr>
        <p:blipFill>
          <a:blip r:embed="rId3"/>
          <a:stretch>
            <a:fillRect/>
          </a:stretch>
        </p:blipFill>
        <p:spPr>
          <a:xfrm>
            <a:off x="990600" y="3746500"/>
            <a:ext cx="6934200" cy="4622800"/>
          </a:xfrm>
          <a:prstGeom prst="rect">
            <a:avLst/>
          </a:prstGeom>
        </p:spPr>
      </p:pic>
    </p:spTree>
    <p:extLst>
      <p:ext uri="{BB962C8B-B14F-4D97-AF65-F5344CB8AC3E}">
        <p14:creationId xmlns:p14="http://schemas.microsoft.com/office/powerpoint/2010/main" val="3837021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3934330">
            <a:off x="-1355692" y="635689"/>
            <a:ext cx="4385113" cy="2090634"/>
          </a:xfrm>
          <a:custGeom>
            <a:avLst/>
            <a:gdLst/>
            <a:ahLst/>
            <a:cxnLst/>
            <a:rect l="l" t="t" r="r" b="b"/>
            <a:pathLst>
              <a:path w="12220904" h="12190352">
                <a:moveTo>
                  <a:pt x="0" y="0"/>
                </a:moveTo>
                <a:lnTo>
                  <a:pt x="12220904" y="0"/>
                </a:lnTo>
                <a:lnTo>
                  <a:pt x="12220904" y="12190352"/>
                </a:lnTo>
                <a:lnTo>
                  <a:pt x="0" y="12190352"/>
                </a:lnTo>
                <a:lnTo>
                  <a:pt x="0" y="0"/>
                </a:lnTo>
                <a:close/>
              </a:path>
            </a:pathLst>
          </a:custGeom>
          <a:blipFill>
            <a:blip r:embed="rId2"/>
            <a:stretch>
              <a:fillRect/>
            </a:stretch>
          </a:blipFill>
        </p:spPr>
      </p:sp>
      <p:sp>
        <p:nvSpPr>
          <p:cNvPr id="6" name="TextBox 6"/>
          <p:cNvSpPr txBox="1"/>
          <p:nvPr/>
        </p:nvSpPr>
        <p:spPr>
          <a:xfrm>
            <a:off x="9144000" y="1169873"/>
            <a:ext cx="9961820" cy="1036694"/>
          </a:xfrm>
          <a:prstGeom prst="rect">
            <a:avLst/>
          </a:prstGeom>
        </p:spPr>
        <p:txBody>
          <a:bodyPr lIns="0" tIns="0" rIns="0" bIns="0" rtlCol="0" anchor="t">
            <a:spAutoFit/>
          </a:bodyPr>
          <a:lstStyle/>
          <a:p>
            <a:pPr algn="l">
              <a:lnSpc>
                <a:spcPts val="7200"/>
              </a:lnSpc>
              <a:spcBef>
                <a:spcPct val="0"/>
              </a:spcBef>
            </a:pPr>
            <a:r>
              <a:rPr lang="en-US" sz="9000" dirty="0">
                <a:solidFill>
                  <a:srgbClr val="000000"/>
                </a:solidFill>
                <a:latin typeface="Centaur" pitchFamily="18" charset="0"/>
              </a:rPr>
              <a:t>Conclusion</a:t>
            </a:r>
          </a:p>
        </p:txBody>
      </p:sp>
      <p:grpSp>
        <p:nvGrpSpPr>
          <p:cNvPr id="8" name="Group 8"/>
          <p:cNvGrpSpPr/>
          <p:nvPr/>
        </p:nvGrpSpPr>
        <p:grpSpPr>
          <a:xfrm>
            <a:off x="1028700" y="2388467"/>
            <a:ext cx="16421100" cy="5909310"/>
            <a:chOff x="0" y="-5992481"/>
            <a:chExt cx="12901088" cy="7879078"/>
          </a:xfrm>
        </p:grpSpPr>
        <p:sp>
          <p:nvSpPr>
            <p:cNvPr id="9" name="TextBox 9"/>
            <p:cNvSpPr txBox="1"/>
            <p:nvPr/>
          </p:nvSpPr>
          <p:spPr>
            <a:xfrm>
              <a:off x="0" y="-9525"/>
              <a:ext cx="5456893" cy="615553"/>
            </a:xfrm>
            <a:prstGeom prst="rect">
              <a:avLst/>
            </a:prstGeom>
          </p:spPr>
          <p:txBody>
            <a:bodyPr lIns="0" tIns="0" rIns="0" bIns="0" rtlCol="0" anchor="t">
              <a:spAutoFit/>
            </a:bodyPr>
            <a:lstStyle/>
            <a:p>
              <a:pPr algn="ctr">
                <a:lnSpc>
                  <a:spcPts val="3600"/>
                </a:lnSpc>
              </a:pPr>
              <a:endParaRPr lang="en-US" sz="3000" dirty="0">
                <a:solidFill>
                  <a:srgbClr val="000000"/>
                </a:solidFill>
                <a:latin typeface="DM Sans Bold"/>
              </a:endParaRPr>
            </a:p>
          </p:txBody>
        </p:sp>
        <p:sp>
          <p:nvSpPr>
            <p:cNvPr id="10" name="TextBox 10"/>
            <p:cNvSpPr txBox="1"/>
            <p:nvPr/>
          </p:nvSpPr>
          <p:spPr>
            <a:xfrm>
              <a:off x="5836919" y="-5992481"/>
              <a:ext cx="7064169" cy="7879078"/>
            </a:xfrm>
            <a:prstGeom prst="rect">
              <a:avLst/>
            </a:prstGeom>
          </p:spPr>
          <p:txBody>
            <a:bodyPr wrap="square" lIns="0" tIns="0" rIns="0" bIns="0" rtlCol="0" anchor="t">
              <a:spAutoFit/>
            </a:bodyPr>
            <a:lstStyle/>
            <a:p>
              <a:pPr algn="just">
                <a:lnSpc>
                  <a:spcPct val="150000"/>
                </a:lnSpc>
              </a:pPr>
              <a:r>
                <a:rPr lang="en-US" sz="3200" b="0" i="0" dirty="0">
                  <a:solidFill>
                    <a:srgbClr val="000000"/>
                  </a:solidFill>
                  <a:effectLst/>
                  <a:latin typeface="DM Sans" pitchFamily="2" charset="0"/>
                </a:rPr>
                <a:t>       </a:t>
              </a:r>
              <a:r>
                <a:rPr lang="en-US" sz="3200" dirty="0">
                  <a:solidFill>
                    <a:srgbClr val="000000"/>
                  </a:solidFill>
                  <a:latin typeface="Cambria Math" pitchFamily="18" charset="0"/>
                  <a:ea typeface="Cambria Math" pitchFamily="18" charset="0"/>
                </a:rPr>
                <a:t>This project modernizes exam procedures with a fully digital platform, enabling efficient creation, management, and grading of exams. It reduces student anxiety and promotes interaction with experts. Robust security features ensure exam integrity, while instant feedback and detailed reporting enhance transparency and effectiveness in educational assessment</a:t>
              </a:r>
              <a:r>
                <a:rPr lang="en-US" sz="3200" dirty="0" smtClean="0">
                  <a:solidFill>
                    <a:srgbClr val="000000"/>
                  </a:solidFill>
                  <a:latin typeface="Cambria Math" pitchFamily="18" charset="0"/>
                  <a:ea typeface="Cambria Math" pitchFamily="18" charset="0"/>
                </a:rPr>
                <a:t>.</a:t>
              </a:r>
              <a:endParaRPr lang="en-US" sz="3200" dirty="0">
                <a:solidFill>
                  <a:srgbClr val="000000"/>
                </a:solidFill>
                <a:latin typeface="Cambria Math" pitchFamily="18" charset="0"/>
                <a:ea typeface="Cambria Math" pitchFamily="18" charset="0"/>
              </a:endParaRPr>
            </a:p>
          </p:txBody>
        </p:sp>
      </p:grpSp>
      <p:grpSp>
        <p:nvGrpSpPr>
          <p:cNvPr id="11" name="Group 11"/>
          <p:cNvGrpSpPr/>
          <p:nvPr/>
        </p:nvGrpSpPr>
        <p:grpSpPr>
          <a:xfrm>
            <a:off x="7097665" y="6875685"/>
            <a:ext cx="4092670" cy="1631782"/>
            <a:chOff x="0" y="-9525"/>
            <a:chExt cx="5456893" cy="2175709"/>
          </a:xfrm>
        </p:grpSpPr>
        <p:sp>
          <p:nvSpPr>
            <p:cNvPr id="12" name="TextBox 12"/>
            <p:cNvSpPr txBox="1"/>
            <p:nvPr/>
          </p:nvSpPr>
          <p:spPr>
            <a:xfrm>
              <a:off x="0" y="-9525"/>
              <a:ext cx="5456893" cy="615553"/>
            </a:xfrm>
            <a:prstGeom prst="rect">
              <a:avLst/>
            </a:prstGeom>
          </p:spPr>
          <p:txBody>
            <a:bodyPr lIns="0" tIns="0" rIns="0" bIns="0" rtlCol="0" anchor="t">
              <a:spAutoFit/>
            </a:bodyPr>
            <a:lstStyle/>
            <a:p>
              <a:pPr algn="ctr">
                <a:lnSpc>
                  <a:spcPts val="3600"/>
                </a:lnSpc>
              </a:pPr>
              <a:endParaRPr lang="en-US" sz="3000" dirty="0">
                <a:solidFill>
                  <a:srgbClr val="000000"/>
                </a:solidFill>
                <a:latin typeface="DM Sans Bold"/>
              </a:endParaRPr>
            </a:p>
          </p:txBody>
        </p:sp>
        <p:sp>
          <p:nvSpPr>
            <p:cNvPr id="13" name="TextBox 13"/>
            <p:cNvSpPr txBox="1"/>
            <p:nvPr/>
          </p:nvSpPr>
          <p:spPr>
            <a:xfrm>
              <a:off x="0" y="1595259"/>
              <a:ext cx="5456893" cy="570925"/>
            </a:xfrm>
            <a:prstGeom prst="rect">
              <a:avLst/>
            </a:prstGeom>
          </p:spPr>
          <p:txBody>
            <a:bodyPr lIns="0" tIns="0" rIns="0" bIns="0" rtlCol="0" anchor="t">
              <a:spAutoFit/>
            </a:bodyPr>
            <a:lstStyle/>
            <a:p>
              <a:pPr algn="ctr">
                <a:lnSpc>
                  <a:spcPts val="3499"/>
                </a:lnSpc>
              </a:pPr>
              <a:endParaRPr lang="en-US" sz="2499" dirty="0">
                <a:solidFill>
                  <a:srgbClr val="000000"/>
                </a:solidFill>
                <a:latin typeface="DM Sans"/>
              </a:endParaRPr>
            </a:p>
          </p:txBody>
        </p:sp>
      </p:grpSp>
      <p:grpSp>
        <p:nvGrpSpPr>
          <p:cNvPr id="14" name="Group 14"/>
          <p:cNvGrpSpPr/>
          <p:nvPr/>
        </p:nvGrpSpPr>
        <p:grpSpPr>
          <a:xfrm>
            <a:off x="13868400" y="8066945"/>
            <a:ext cx="4092670" cy="1631782"/>
            <a:chOff x="0" y="-9525"/>
            <a:chExt cx="5456893" cy="2175709"/>
          </a:xfrm>
        </p:grpSpPr>
        <p:sp>
          <p:nvSpPr>
            <p:cNvPr id="15" name="TextBox 15"/>
            <p:cNvSpPr txBox="1"/>
            <p:nvPr/>
          </p:nvSpPr>
          <p:spPr>
            <a:xfrm>
              <a:off x="0" y="-9525"/>
              <a:ext cx="5456893" cy="615553"/>
            </a:xfrm>
            <a:prstGeom prst="rect">
              <a:avLst/>
            </a:prstGeom>
          </p:spPr>
          <p:txBody>
            <a:bodyPr lIns="0" tIns="0" rIns="0" bIns="0" rtlCol="0" anchor="t">
              <a:spAutoFit/>
            </a:bodyPr>
            <a:lstStyle/>
            <a:p>
              <a:pPr algn="ctr">
                <a:lnSpc>
                  <a:spcPts val="3600"/>
                </a:lnSpc>
              </a:pPr>
              <a:endParaRPr lang="en-US" sz="3000" dirty="0">
                <a:solidFill>
                  <a:srgbClr val="000000"/>
                </a:solidFill>
                <a:latin typeface="DM Sans Bold"/>
              </a:endParaRPr>
            </a:p>
          </p:txBody>
        </p:sp>
        <p:sp>
          <p:nvSpPr>
            <p:cNvPr id="16" name="TextBox 16"/>
            <p:cNvSpPr txBox="1"/>
            <p:nvPr/>
          </p:nvSpPr>
          <p:spPr>
            <a:xfrm>
              <a:off x="0" y="1595259"/>
              <a:ext cx="5456893" cy="570925"/>
            </a:xfrm>
            <a:prstGeom prst="rect">
              <a:avLst/>
            </a:prstGeom>
          </p:spPr>
          <p:txBody>
            <a:bodyPr lIns="0" tIns="0" rIns="0" bIns="0" rtlCol="0" anchor="t">
              <a:spAutoFit/>
            </a:bodyPr>
            <a:lstStyle/>
            <a:p>
              <a:pPr algn="ctr">
                <a:lnSpc>
                  <a:spcPts val="3499"/>
                </a:lnSpc>
              </a:pPr>
              <a:endParaRPr lang="en-US" sz="2499" dirty="0">
                <a:solidFill>
                  <a:srgbClr val="000000"/>
                </a:solidFill>
                <a:latin typeface="DM Sans"/>
              </a:endParaRPr>
            </a:p>
          </p:txBody>
        </p:sp>
      </p:grpSp>
      <p:pic>
        <p:nvPicPr>
          <p:cNvPr id="17" name="Picture 16">
            <a:extLst>
              <a:ext uri="{FF2B5EF4-FFF2-40B4-BE49-F238E27FC236}">
                <a16:creationId xmlns="" xmlns:a16="http://schemas.microsoft.com/office/drawing/2014/main" id="{5B616BBA-1A37-69B2-BE31-CF4FE5F6821E}"/>
              </a:ext>
            </a:extLst>
          </p:cNvPr>
          <p:cNvPicPr>
            <a:picLocks noChangeAspect="1"/>
          </p:cNvPicPr>
          <p:nvPr/>
        </p:nvPicPr>
        <p:blipFill>
          <a:blip r:embed="rId3"/>
          <a:stretch>
            <a:fillRect/>
          </a:stretch>
        </p:blipFill>
        <p:spPr>
          <a:xfrm>
            <a:off x="1824246" y="3291943"/>
            <a:ext cx="5715000" cy="46672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rot="-5400000">
            <a:off x="4434217" y="5440359"/>
            <a:ext cx="7590766" cy="0"/>
          </a:xfrm>
          <a:prstGeom prst="line">
            <a:avLst/>
          </a:prstGeom>
          <a:ln w="9525" cap="flat">
            <a:solidFill>
              <a:srgbClr val="000000"/>
            </a:solidFill>
            <a:prstDash val="solid"/>
            <a:headEnd type="none" w="sm" len="sm"/>
            <a:tailEnd type="none" w="sm" len="sm"/>
          </a:ln>
        </p:spPr>
      </p:sp>
      <p:sp>
        <p:nvSpPr>
          <p:cNvPr id="3" name="Freeform 3"/>
          <p:cNvSpPr/>
          <p:nvPr/>
        </p:nvSpPr>
        <p:spPr>
          <a:xfrm>
            <a:off x="14502543" y="6804050"/>
            <a:ext cx="2109058" cy="2179905"/>
          </a:xfrm>
          <a:custGeom>
            <a:avLst/>
            <a:gdLst/>
            <a:ahLst/>
            <a:cxnLst/>
            <a:rect l="l" t="t" r="r" b="b"/>
            <a:pathLst>
              <a:path w="2109058" h="2179905">
                <a:moveTo>
                  <a:pt x="0" y="0"/>
                </a:moveTo>
                <a:lnTo>
                  <a:pt x="2109058" y="0"/>
                </a:lnTo>
                <a:lnTo>
                  <a:pt x="2109058" y="2179905"/>
                </a:lnTo>
                <a:lnTo>
                  <a:pt x="0" y="2179905"/>
                </a:lnTo>
                <a:lnTo>
                  <a:pt x="0" y="0"/>
                </a:lnTo>
                <a:close/>
              </a:path>
            </a:pathLst>
          </a:custGeom>
          <a:blipFill>
            <a:blip r:embed="rId2"/>
            <a:stretch>
              <a:fillRect/>
            </a:stretch>
          </a:blipFill>
        </p:spPr>
      </p:sp>
      <p:sp>
        <p:nvSpPr>
          <p:cNvPr id="4" name="Freeform 4"/>
          <p:cNvSpPr/>
          <p:nvPr/>
        </p:nvSpPr>
        <p:spPr>
          <a:xfrm>
            <a:off x="11161793" y="1303045"/>
            <a:ext cx="2258969" cy="2179905"/>
          </a:xfrm>
          <a:custGeom>
            <a:avLst/>
            <a:gdLst/>
            <a:ahLst/>
            <a:cxnLst/>
            <a:rect l="l" t="t" r="r" b="b"/>
            <a:pathLst>
              <a:path w="2258969" h="2179905">
                <a:moveTo>
                  <a:pt x="0" y="0"/>
                </a:moveTo>
                <a:lnTo>
                  <a:pt x="2258969" y="0"/>
                </a:lnTo>
                <a:lnTo>
                  <a:pt x="2258969" y="2179905"/>
                </a:lnTo>
                <a:lnTo>
                  <a:pt x="0" y="2179905"/>
                </a:lnTo>
                <a:lnTo>
                  <a:pt x="0" y="0"/>
                </a:lnTo>
                <a:close/>
              </a:path>
            </a:pathLst>
          </a:custGeom>
          <a:blipFill>
            <a:blip r:embed="rId3"/>
            <a:stretch>
              <a:fillRect/>
            </a:stretch>
          </a:blipFill>
        </p:spPr>
      </p:sp>
      <p:sp>
        <p:nvSpPr>
          <p:cNvPr id="5" name="Freeform 5"/>
          <p:cNvSpPr/>
          <p:nvPr/>
        </p:nvSpPr>
        <p:spPr>
          <a:xfrm>
            <a:off x="8551755" y="1303045"/>
            <a:ext cx="1907417" cy="2179905"/>
          </a:xfrm>
          <a:custGeom>
            <a:avLst/>
            <a:gdLst/>
            <a:ahLst/>
            <a:cxnLst/>
            <a:rect l="l" t="t" r="r" b="b"/>
            <a:pathLst>
              <a:path w="1907417" h="2179905">
                <a:moveTo>
                  <a:pt x="0" y="0"/>
                </a:moveTo>
                <a:lnTo>
                  <a:pt x="1907417" y="0"/>
                </a:lnTo>
                <a:lnTo>
                  <a:pt x="1907417" y="2179905"/>
                </a:lnTo>
                <a:lnTo>
                  <a:pt x="0" y="2179905"/>
                </a:lnTo>
                <a:lnTo>
                  <a:pt x="0" y="0"/>
                </a:lnTo>
                <a:close/>
              </a:path>
            </a:pathLst>
          </a:custGeom>
          <a:blipFill>
            <a:blip r:embed="rId4"/>
            <a:stretch>
              <a:fillRect/>
            </a:stretch>
          </a:blipFill>
        </p:spPr>
      </p:sp>
      <p:sp>
        <p:nvSpPr>
          <p:cNvPr id="6" name="Freeform 6"/>
          <p:cNvSpPr/>
          <p:nvPr/>
        </p:nvSpPr>
        <p:spPr>
          <a:xfrm>
            <a:off x="11551895" y="6804050"/>
            <a:ext cx="2032761" cy="2179905"/>
          </a:xfrm>
          <a:custGeom>
            <a:avLst/>
            <a:gdLst/>
            <a:ahLst/>
            <a:cxnLst/>
            <a:rect l="l" t="t" r="r" b="b"/>
            <a:pathLst>
              <a:path w="2032761" h="2179905">
                <a:moveTo>
                  <a:pt x="0" y="0"/>
                </a:moveTo>
                <a:lnTo>
                  <a:pt x="2032761" y="0"/>
                </a:lnTo>
                <a:lnTo>
                  <a:pt x="2032761" y="2179905"/>
                </a:lnTo>
                <a:lnTo>
                  <a:pt x="0" y="2179905"/>
                </a:lnTo>
                <a:lnTo>
                  <a:pt x="0" y="0"/>
                </a:lnTo>
                <a:close/>
              </a:path>
            </a:pathLst>
          </a:custGeom>
          <a:blipFill>
            <a:blip r:embed="rId5"/>
            <a:stretch>
              <a:fillRect/>
            </a:stretch>
          </a:blipFill>
        </p:spPr>
      </p:sp>
      <p:sp>
        <p:nvSpPr>
          <p:cNvPr id="7" name="Freeform 7"/>
          <p:cNvSpPr/>
          <p:nvPr/>
        </p:nvSpPr>
        <p:spPr>
          <a:xfrm>
            <a:off x="8514970" y="4053548"/>
            <a:ext cx="1980989" cy="2179905"/>
          </a:xfrm>
          <a:custGeom>
            <a:avLst/>
            <a:gdLst/>
            <a:ahLst/>
            <a:cxnLst/>
            <a:rect l="l" t="t" r="r" b="b"/>
            <a:pathLst>
              <a:path w="1980989" h="2179905">
                <a:moveTo>
                  <a:pt x="0" y="0"/>
                </a:moveTo>
                <a:lnTo>
                  <a:pt x="1980988" y="0"/>
                </a:lnTo>
                <a:lnTo>
                  <a:pt x="1980988" y="2179904"/>
                </a:lnTo>
                <a:lnTo>
                  <a:pt x="0" y="2179904"/>
                </a:lnTo>
                <a:lnTo>
                  <a:pt x="0" y="0"/>
                </a:lnTo>
                <a:close/>
              </a:path>
            </a:pathLst>
          </a:custGeom>
          <a:blipFill>
            <a:blip r:embed="rId6"/>
            <a:stretch>
              <a:fillRect/>
            </a:stretch>
          </a:blipFill>
        </p:spPr>
      </p:sp>
      <p:sp>
        <p:nvSpPr>
          <p:cNvPr id="8" name="Freeform 8"/>
          <p:cNvSpPr/>
          <p:nvPr/>
        </p:nvSpPr>
        <p:spPr>
          <a:xfrm>
            <a:off x="14467120" y="4053548"/>
            <a:ext cx="2179905" cy="2179905"/>
          </a:xfrm>
          <a:custGeom>
            <a:avLst/>
            <a:gdLst/>
            <a:ahLst/>
            <a:cxnLst/>
            <a:rect l="l" t="t" r="r" b="b"/>
            <a:pathLst>
              <a:path w="2179905" h="2179905">
                <a:moveTo>
                  <a:pt x="0" y="0"/>
                </a:moveTo>
                <a:lnTo>
                  <a:pt x="2179905" y="0"/>
                </a:lnTo>
                <a:lnTo>
                  <a:pt x="2179905" y="2179904"/>
                </a:lnTo>
                <a:lnTo>
                  <a:pt x="0" y="2179904"/>
                </a:lnTo>
                <a:lnTo>
                  <a:pt x="0" y="0"/>
                </a:lnTo>
                <a:close/>
              </a:path>
            </a:pathLst>
          </a:custGeom>
          <a:blipFill>
            <a:blip r:embed="rId7"/>
            <a:stretch>
              <a:fillRect/>
            </a:stretch>
          </a:blipFill>
        </p:spPr>
      </p:sp>
      <p:sp>
        <p:nvSpPr>
          <p:cNvPr id="9" name="Freeform 9"/>
          <p:cNvSpPr/>
          <p:nvPr/>
        </p:nvSpPr>
        <p:spPr>
          <a:xfrm>
            <a:off x="8376920" y="7129414"/>
            <a:ext cx="2257087" cy="1529176"/>
          </a:xfrm>
          <a:custGeom>
            <a:avLst/>
            <a:gdLst/>
            <a:ahLst/>
            <a:cxnLst/>
            <a:rect l="l" t="t" r="r" b="b"/>
            <a:pathLst>
              <a:path w="2257087" h="1529176">
                <a:moveTo>
                  <a:pt x="0" y="0"/>
                </a:moveTo>
                <a:lnTo>
                  <a:pt x="2257087" y="0"/>
                </a:lnTo>
                <a:lnTo>
                  <a:pt x="2257087" y="1529177"/>
                </a:lnTo>
                <a:lnTo>
                  <a:pt x="0" y="1529177"/>
                </a:lnTo>
                <a:lnTo>
                  <a:pt x="0" y="0"/>
                </a:lnTo>
                <a:close/>
              </a:path>
            </a:pathLst>
          </a:custGeom>
          <a:blipFill>
            <a:blip r:embed="rId8"/>
            <a:stretch>
              <a:fillRect/>
            </a:stretch>
          </a:blipFill>
        </p:spPr>
      </p:sp>
      <p:sp>
        <p:nvSpPr>
          <p:cNvPr id="10" name="Freeform 10"/>
          <p:cNvSpPr/>
          <p:nvPr/>
        </p:nvSpPr>
        <p:spPr>
          <a:xfrm>
            <a:off x="11372173" y="4053548"/>
            <a:ext cx="2218733" cy="2179905"/>
          </a:xfrm>
          <a:custGeom>
            <a:avLst/>
            <a:gdLst/>
            <a:ahLst/>
            <a:cxnLst/>
            <a:rect l="l" t="t" r="r" b="b"/>
            <a:pathLst>
              <a:path w="2218733" h="2179905">
                <a:moveTo>
                  <a:pt x="0" y="0"/>
                </a:moveTo>
                <a:lnTo>
                  <a:pt x="2218732" y="0"/>
                </a:lnTo>
                <a:lnTo>
                  <a:pt x="2218732" y="2179904"/>
                </a:lnTo>
                <a:lnTo>
                  <a:pt x="0" y="2179904"/>
                </a:lnTo>
                <a:lnTo>
                  <a:pt x="0" y="0"/>
                </a:lnTo>
                <a:close/>
              </a:path>
            </a:pathLst>
          </a:custGeom>
          <a:blipFill>
            <a:blip r:embed="rId9"/>
            <a:stretch>
              <a:fillRect/>
            </a:stretch>
          </a:blipFill>
        </p:spPr>
      </p:sp>
      <p:sp>
        <p:nvSpPr>
          <p:cNvPr id="11" name="Freeform 11"/>
          <p:cNvSpPr/>
          <p:nvPr/>
        </p:nvSpPr>
        <p:spPr>
          <a:xfrm>
            <a:off x="14123382" y="1318078"/>
            <a:ext cx="2867380" cy="2164872"/>
          </a:xfrm>
          <a:custGeom>
            <a:avLst/>
            <a:gdLst/>
            <a:ahLst/>
            <a:cxnLst/>
            <a:rect l="l" t="t" r="r" b="b"/>
            <a:pathLst>
              <a:path w="2867380" h="2164872">
                <a:moveTo>
                  <a:pt x="0" y="0"/>
                </a:moveTo>
                <a:lnTo>
                  <a:pt x="2867380" y="0"/>
                </a:lnTo>
                <a:lnTo>
                  <a:pt x="2867380" y="2164872"/>
                </a:lnTo>
                <a:lnTo>
                  <a:pt x="0" y="2164872"/>
                </a:lnTo>
                <a:lnTo>
                  <a:pt x="0" y="0"/>
                </a:lnTo>
                <a:close/>
              </a:path>
            </a:pathLst>
          </a:custGeom>
          <a:blipFill>
            <a:blip r:embed="rId10"/>
            <a:stretch>
              <a:fillRect/>
            </a:stretch>
          </a:blipFill>
        </p:spPr>
      </p:sp>
      <p:sp>
        <p:nvSpPr>
          <p:cNvPr id="12" name="TextBox 12"/>
          <p:cNvSpPr txBox="1"/>
          <p:nvPr/>
        </p:nvSpPr>
        <p:spPr>
          <a:xfrm>
            <a:off x="1235266" y="856413"/>
            <a:ext cx="4301871" cy="923330"/>
          </a:xfrm>
          <a:prstGeom prst="rect">
            <a:avLst/>
          </a:prstGeom>
        </p:spPr>
        <p:txBody>
          <a:bodyPr lIns="0" tIns="0" rIns="0" bIns="0" rtlCol="0" anchor="t">
            <a:spAutoFit/>
          </a:bodyPr>
          <a:lstStyle/>
          <a:p>
            <a:pPr>
              <a:lnSpc>
                <a:spcPts val="7200"/>
              </a:lnSpc>
            </a:pPr>
            <a:r>
              <a:rPr lang="en-US" sz="6000" dirty="0">
                <a:solidFill>
                  <a:srgbClr val="000000"/>
                </a:solidFill>
                <a:latin typeface="DM Sans Bold"/>
              </a:rPr>
              <a:t>References</a:t>
            </a:r>
          </a:p>
        </p:txBody>
      </p:sp>
      <p:sp>
        <p:nvSpPr>
          <p:cNvPr id="14" name="TextBox 9"/>
          <p:cNvSpPr txBox="1"/>
          <p:nvPr/>
        </p:nvSpPr>
        <p:spPr>
          <a:xfrm>
            <a:off x="481241" y="1819513"/>
            <a:ext cx="7386410" cy="6694140"/>
          </a:xfrm>
          <a:prstGeom prst="rect">
            <a:avLst/>
          </a:prstGeom>
        </p:spPr>
        <p:txBody>
          <a:bodyPr wrap="square" lIns="0" tIns="0" rIns="0" bIns="0" rtlCol="0" anchor="t">
            <a:spAutoFit/>
          </a:bodyPr>
          <a:lstStyle/>
          <a:p>
            <a:pPr marL="269874" indent="-457200" algn="just">
              <a:lnSpc>
                <a:spcPct val="150000"/>
              </a:lnSpc>
              <a:buFont typeface="Wingdings" panose="05000000000000000000" pitchFamily="2" charset="2"/>
              <a:buChar char="Ø"/>
            </a:pPr>
            <a:r>
              <a:rPr lang="en-US" sz="3200" b="0" i="0" dirty="0" smtClean="0">
                <a:solidFill>
                  <a:srgbClr val="000000"/>
                </a:solidFill>
                <a:effectLst/>
                <a:latin typeface="Cambria Math" pitchFamily="18" charset="0"/>
                <a:ea typeface="Cambria Math" pitchFamily="18" charset="0"/>
              </a:rPr>
              <a:t>Books:</a:t>
            </a:r>
            <a:r>
              <a:rPr lang="en-US" sz="3200" dirty="0" smtClean="0">
                <a:solidFill>
                  <a:srgbClr val="000000"/>
                </a:solidFill>
                <a:latin typeface="Cambria Math" pitchFamily="18" charset="0"/>
                <a:ea typeface="Cambria Math" pitchFamily="18" charset="0"/>
              </a:rPr>
              <a:t> </a:t>
            </a:r>
          </a:p>
          <a:p>
            <a:pPr marL="971550" lvl="1" indent="-514350" algn="just">
              <a:buFont typeface="+mj-lt"/>
              <a:buAutoNum type="alphaLcPeriod"/>
            </a:pPr>
            <a:r>
              <a:rPr lang="en-US" sz="3200" dirty="0">
                <a:solidFill>
                  <a:srgbClr val="000000"/>
                </a:solidFill>
                <a:latin typeface="Cambria Math" pitchFamily="18" charset="0"/>
                <a:ea typeface="Cambria Math" pitchFamily="18" charset="0"/>
              </a:rPr>
              <a:t> </a:t>
            </a:r>
            <a:r>
              <a:rPr lang="en-US" sz="2800" dirty="0" smtClean="0">
                <a:solidFill>
                  <a:srgbClr val="000000"/>
                </a:solidFill>
                <a:latin typeface="Cambria Math" pitchFamily="18" charset="0"/>
                <a:ea typeface="Cambria Math" pitchFamily="18" charset="0"/>
              </a:rPr>
              <a:t>Examination </a:t>
            </a:r>
            <a:r>
              <a:rPr lang="en-US" sz="2800" dirty="0">
                <a:solidFill>
                  <a:srgbClr val="000000"/>
                </a:solidFill>
                <a:latin typeface="Cambria Math" pitchFamily="18" charset="0"/>
                <a:ea typeface="Cambria Math" pitchFamily="18" charset="0"/>
              </a:rPr>
              <a:t>Management </a:t>
            </a:r>
            <a:r>
              <a:rPr lang="en-US" sz="2800" dirty="0" smtClean="0">
                <a:solidFill>
                  <a:srgbClr val="000000"/>
                </a:solidFill>
                <a:latin typeface="Cambria Math" pitchFamily="18" charset="0"/>
                <a:ea typeface="Cambria Math" pitchFamily="18" charset="0"/>
              </a:rPr>
              <a:t>System</a:t>
            </a:r>
            <a:r>
              <a:rPr lang="en-US" sz="3200" dirty="0" smtClean="0">
                <a:solidFill>
                  <a:srgbClr val="000000"/>
                </a:solidFill>
                <a:latin typeface="Cambria Math" pitchFamily="18" charset="0"/>
                <a:ea typeface="Cambria Math" pitchFamily="18" charset="0"/>
              </a:rPr>
              <a:t>.</a:t>
            </a:r>
          </a:p>
          <a:p>
            <a:pPr lvl="1" algn="just"/>
            <a:r>
              <a:rPr lang="en-US" sz="3200" dirty="0" smtClean="0">
                <a:solidFill>
                  <a:srgbClr val="000000"/>
                </a:solidFill>
                <a:latin typeface="Cambria Math" pitchFamily="18" charset="0"/>
                <a:ea typeface="Cambria Math" pitchFamily="18" charset="0"/>
              </a:rPr>
              <a:t>            - </a:t>
            </a:r>
            <a:r>
              <a:rPr lang="en-US" sz="2000" dirty="0">
                <a:solidFill>
                  <a:schemeClr val="tx1">
                    <a:lumMod val="75000"/>
                    <a:lumOff val="25000"/>
                  </a:schemeClr>
                </a:solidFill>
                <a:latin typeface="Cambria Math" pitchFamily="18" charset="0"/>
                <a:ea typeface="Cambria Math" pitchFamily="18" charset="0"/>
              </a:rPr>
              <a:t>International Journal of Advanced </a:t>
            </a:r>
            <a:r>
              <a:rPr lang="en-US" sz="2000" dirty="0" smtClean="0">
                <a:solidFill>
                  <a:schemeClr val="tx1">
                    <a:lumMod val="75000"/>
                    <a:lumOff val="25000"/>
                  </a:schemeClr>
                </a:solidFill>
                <a:latin typeface="Cambria Math" pitchFamily="18" charset="0"/>
                <a:ea typeface="Cambria Math" pitchFamily="18" charset="0"/>
              </a:rPr>
              <a:t>Research</a:t>
            </a:r>
          </a:p>
          <a:p>
            <a:pPr lvl="1" algn="just"/>
            <a:endParaRPr lang="en-US" sz="2400" dirty="0">
              <a:solidFill>
                <a:schemeClr val="tx1">
                  <a:lumMod val="75000"/>
                  <a:lumOff val="25000"/>
                </a:schemeClr>
              </a:solidFill>
              <a:latin typeface="Cambria Math" pitchFamily="18" charset="0"/>
              <a:ea typeface="Cambria Math" pitchFamily="18" charset="0"/>
            </a:endParaRPr>
          </a:p>
          <a:p>
            <a:pPr marL="971550" lvl="1" indent="-514350" algn="just">
              <a:buFont typeface="+mj-lt"/>
              <a:buAutoNum type="alphaLcPeriod"/>
            </a:pPr>
            <a:r>
              <a:rPr lang="en-US" sz="2800" dirty="0" smtClean="0">
                <a:solidFill>
                  <a:srgbClr val="000000"/>
                </a:solidFill>
                <a:latin typeface="Cambria Math" pitchFamily="18" charset="0"/>
                <a:ea typeface="Cambria Math" pitchFamily="18" charset="0"/>
              </a:rPr>
              <a:t>Designing </a:t>
            </a:r>
            <a:r>
              <a:rPr lang="en-US" sz="2800" dirty="0">
                <a:solidFill>
                  <a:srgbClr val="000000"/>
                </a:solidFill>
                <a:latin typeface="Cambria Math" pitchFamily="18" charset="0"/>
                <a:ea typeface="Cambria Math" pitchFamily="18" charset="0"/>
              </a:rPr>
              <a:t>An Online Examination System With Object Detection-Based </a:t>
            </a:r>
            <a:endParaRPr lang="en-US" sz="2800" b="0" i="0" dirty="0" smtClean="0">
              <a:solidFill>
                <a:srgbClr val="000000"/>
              </a:solidFill>
              <a:effectLst/>
              <a:latin typeface="Cambria Math" pitchFamily="18" charset="0"/>
              <a:ea typeface="Cambria Math" pitchFamily="18" charset="0"/>
            </a:endParaRPr>
          </a:p>
          <a:p>
            <a:pPr algn="just"/>
            <a:r>
              <a:rPr lang="en-US" sz="2800" dirty="0" smtClean="0">
                <a:solidFill>
                  <a:srgbClr val="000000"/>
                </a:solidFill>
                <a:latin typeface="Cambria Math" pitchFamily="18" charset="0"/>
                <a:ea typeface="Cambria Math" pitchFamily="18" charset="0"/>
              </a:rPr>
              <a:t>                     </a:t>
            </a:r>
            <a:r>
              <a:rPr lang="en-US" sz="2800" dirty="0">
                <a:solidFill>
                  <a:schemeClr val="tx1">
                    <a:lumMod val="75000"/>
                    <a:lumOff val="25000"/>
                  </a:schemeClr>
                </a:solidFill>
                <a:latin typeface="Cambria Math" pitchFamily="18" charset="0"/>
                <a:ea typeface="Cambria Math" pitchFamily="18" charset="0"/>
              </a:rPr>
              <a:t>- </a:t>
            </a:r>
            <a:r>
              <a:rPr lang="en-US" sz="2000" dirty="0">
                <a:solidFill>
                  <a:schemeClr val="tx1">
                    <a:lumMod val="75000"/>
                    <a:lumOff val="25000"/>
                  </a:schemeClr>
                </a:solidFill>
                <a:latin typeface="Cambria Math" pitchFamily="18" charset="0"/>
                <a:ea typeface="Cambria Math" pitchFamily="18" charset="0"/>
              </a:rPr>
              <a:t>by </a:t>
            </a:r>
            <a:r>
              <a:rPr lang="en-US" sz="2000" dirty="0" err="1">
                <a:solidFill>
                  <a:schemeClr val="tx1">
                    <a:lumMod val="75000"/>
                    <a:lumOff val="25000"/>
                  </a:schemeClr>
                </a:solidFill>
                <a:latin typeface="Cambria Math" pitchFamily="18" charset="0"/>
                <a:ea typeface="Cambria Math" pitchFamily="18" charset="0"/>
              </a:rPr>
              <a:t>Andini</a:t>
            </a:r>
            <a:r>
              <a:rPr lang="en-US" sz="2000" dirty="0">
                <a:solidFill>
                  <a:schemeClr val="tx1">
                    <a:lumMod val="75000"/>
                    <a:lumOff val="25000"/>
                  </a:schemeClr>
                </a:solidFill>
                <a:latin typeface="Cambria Math" pitchFamily="18" charset="0"/>
                <a:ea typeface="Cambria Math" pitchFamily="18" charset="0"/>
              </a:rPr>
              <a:t> </a:t>
            </a:r>
            <a:r>
              <a:rPr lang="en-US" sz="2000" dirty="0" err="1">
                <a:solidFill>
                  <a:schemeClr val="tx1">
                    <a:lumMod val="75000"/>
                    <a:lumOff val="25000"/>
                  </a:schemeClr>
                </a:solidFill>
                <a:latin typeface="Cambria Math" pitchFamily="18" charset="0"/>
                <a:ea typeface="Cambria Math" pitchFamily="18" charset="0"/>
              </a:rPr>
              <a:t>Setya</a:t>
            </a:r>
            <a:r>
              <a:rPr lang="en-US" sz="2000" dirty="0">
                <a:solidFill>
                  <a:schemeClr val="tx1">
                    <a:lumMod val="75000"/>
                    <a:lumOff val="25000"/>
                  </a:schemeClr>
                </a:solidFill>
                <a:latin typeface="Cambria Math" pitchFamily="18" charset="0"/>
                <a:ea typeface="Cambria Math" pitchFamily="18" charset="0"/>
              </a:rPr>
              <a:t> </a:t>
            </a:r>
            <a:r>
              <a:rPr lang="en-US" sz="2000" dirty="0" err="1">
                <a:solidFill>
                  <a:schemeClr val="tx1">
                    <a:lumMod val="75000"/>
                    <a:lumOff val="25000"/>
                  </a:schemeClr>
                </a:solidFill>
                <a:latin typeface="Cambria Math" pitchFamily="18" charset="0"/>
                <a:ea typeface="Cambria Math" pitchFamily="18" charset="0"/>
              </a:rPr>
              <a:t>Arianti</a:t>
            </a:r>
            <a:endParaRPr lang="en-US" sz="2800" dirty="0" smtClean="0">
              <a:solidFill>
                <a:schemeClr val="tx1">
                  <a:lumMod val="75000"/>
                  <a:lumOff val="25000"/>
                </a:schemeClr>
              </a:solidFill>
              <a:latin typeface="Cambria Math" pitchFamily="18" charset="0"/>
              <a:ea typeface="Cambria Math" pitchFamily="18" charset="0"/>
            </a:endParaRPr>
          </a:p>
          <a:p>
            <a:pPr marL="269874" indent="-457200" algn="just">
              <a:lnSpc>
                <a:spcPct val="150000"/>
              </a:lnSpc>
              <a:buFont typeface="Wingdings" panose="05000000000000000000" pitchFamily="2" charset="2"/>
              <a:buChar char="Ø"/>
            </a:pPr>
            <a:r>
              <a:rPr lang="en-US" sz="3200" b="0" i="0" dirty="0" smtClean="0">
                <a:solidFill>
                  <a:srgbClr val="000000"/>
                </a:solidFill>
                <a:effectLst/>
                <a:latin typeface="Cambria Math" pitchFamily="18" charset="0"/>
                <a:ea typeface="Cambria Math" pitchFamily="18" charset="0"/>
              </a:rPr>
              <a:t>Websites:</a:t>
            </a:r>
          </a:p>
          <a:p>
            <a:pPr marL="971550" lvl="1" indent="-514350">
              <a:lnSpc>
                <a:spcPct val="150000"/>
              </a:lnSpc>
              <a:buFont typeface="+mj-lt"/>
              <a:buAutoNum type="alphaLcPeriod"/>
            </a:pPr>
            <a:r>
              <a:rPr lang="en-US" sz="2600" dirty="0" smtClean="0">
                <a:solidFill>
                  <a:srgbClr val="000000"/>
                </a:solidFill>
                <a:latin typeface="Cambria Math" pitchFamily="18" charset="0"/>
                <a:ea typeface="Cambria Math" pitchFamily="18" charset="0"/>
                <a:hlinkClick r:id="rId11"/>
              </a:rPr>
              <a:t>Article </a:t>
            </a:r>
            <a:r>
              <a:rPr lang="en-US" sz="2600" dirty="0">
                <a:solidFill>
                  <a:srgbClr val="000000"/>
                </a:solidFill>
                <a:latin typeface="Cambria Math" pitchFamily="18" charset="0"/>
                <a:ea typeface="Cambria Math" pitchFamily="18" charset="0"/>
                <a:hlinkClick r:id="rId11"/>
              </a:rPr>
              <a:t>on Online Examination </a:t>
            </a:r>
            <a:r>
              <a:rPr lang="en-US" sz="2600" dirty="0" smtClean="0">
                <a:solidFill>
                  <a:srgbClr val="000000"/>
                </a:solidFill>
                <a:latin typeface="Cambria Math" pitchFamily="18" charset="0"/>
                <a:ea typeface="Cambria Math" pitchFamily="18" charset="0"/>
                <a:hlinkClick r:id="rId11"/>
              </a:rPr>
              <a:t>System</a:t>
            </a:r>
            <a:endParaRPr lang="en-US" sz="3200" dirty="0">
              <a:solidFill>
                <a:srgbClr val="000000"/>
              </a:solidFill>
              <a:latin typeface="Cambria Math" pitchFamily="18" charset="0"/>
              <a:ea typeface="Cambria Math" pitchFamily="18" charset="0"/>
            </a:endParaRPr>
          </a:p>
          <a:p>
            <a:pPr marL="971550" lvl="1" indent="-514350">
              <a:lnSpc>
                <a:spcPct val="150000"/>
              </a:lnSpc>
              <a:buFont typeface="+mj-lt"/>
              <a:buAutoNum type="alphaLcPeriod"/>
            </a:pPr>
            <a:r>
              <a:rPr lang="en-US" sz="2400" dirty="0" smtClean="0">
                <a:solidFill>
                  <a:srgbClr val="000000"/>
                </a:solidFill>
                <a:latin typeface="Cambria Math" pitchFamily="18" charset="0"/>
                <a:ea typeface="Cambria Math" pitchFamily="18" charset="0"/>
                <a:hlinkClick r:id="rId12"/>
              </a:rPr>
              <a:t>Chapter </a:t>
            </a:r>
            <a:r>
              <a:rPr lang="en-US" sz="2400" dirty="0">
                <a:solidFill>
                  <a:srgbClr val="000000"/>
                </a:solidFill>
                <a:latin typeface="Cambria Math" pitchFamily="18" charset="0"/>
                <a:ea typeface="Cambria Math" pitchFamily="18" charset="0"/>
                <a:hlinkClick r:id="rId12"/>
              </a:rPr>
              <a:t>on Online Proctoring Technologies</a:t>
            </a:r>
            <a:r>
              <a:rPr lang="en-US" sz="3200" dirty="0">
                <a:solidFill>
                  <a:srgbClr val="000000"/>
                </a:solidFill>
                <a:latin typeface="Cambria Math" pitchFamily="18" charset="0"/>
                <a:ea typeface="Cambria Math" pitchFamily="18" charset="0"/>
              </a:rPr>
              <a:t> </a:t>
            </a:r>
            <a:endParaRPr lang="en-US" sz="3200" dirty="0" smtClean="0">
              <a:solidFill>
                <a:srgbClr val="000000"/>
              </a:solidFill>
              <a:latin typeface="Cambria Math" pitchFamily="18" charset="0"/>
              <a:ea typeface="Cambria Math" pitchFamily="18" charset="0"/>
            </a:endParaRPr>
          </a:p>
          <a:p>
            <a:pPr marL="971550" lvl="1" indent="-514350">
              <a:lnSpc>
                <a:spcPct val="150000"/>
              </a:lnSpc>
              <a:buFont typeface="+mj-lt"/>
              <a:buAutoNum type="alphaLcPeriod"/>
            </a:pPr>
            <a:r>
              <a:rPr lang="en-US" sz="2400" dirty="0" smtClean="0">
                <a:solidFill>
                  <a:srgbClr val="000000"/>
                </a:solidFill>
                <a:latin typeface="Cambria Math" pitchFamily="18" charset="0"/>
                <a:ea typeface="Cambria Math" pitchFamily="18" charset="0"/>
                <a:hlinkClick r:id="rId13"/>
              </a:rPr>
              <a:t>Definitive </a:t>
            </a:r>
            <a:r>
              <a:rPr lang="en-US" sz="2400" dirty="0">
                <a:solidFill>
                  <a:srgbClr val="000000"/>
                </a:solidFill>
                <a:latin typeface="Cambria Math" pitchFamily="18" charset="0"/>
                <a:ea typeface="Cambria Math" pitchFamily="18" charset="0"/>
                <a:hlinkClick r:id="rId13"/>
              </a:rPr>
              <a:t>Guide to Online Exam Proctoring for Universities and Certification Providers</a:t>
            </a:r>
            <a:endParaRPr lang="en-US" sz="2400" dirty="0">
              <a:solidFill>
                <a:srgbClr val="000000"/>
              </a:solidFill>
              <a:latin typeface="Cambria Math" pitchFamily="18" charset="0"/>
              <a:ea typeface="Cambria Math"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3626101" y="-2168579"/>
            <a:ext cx="5798241" cy="6975063"/>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sp>
      <p:sp>
        <p:nvSpPr>
          <p:cNvPr id="6" name="TextBox 6"/>
          <p:cNvSpPr txBox="1"/>
          <p:nvPr/>
        </p:nvSpPr>
        <p:spPr>
          <a:xfrm>
            <a:off x="1409572" y="1459966"/>
            <a:ext cx="10096627" cy="1384995"/>
          </a:xfrm>
          <a:prstGeom prst="rect">
            <a:avLst/>
          </a:prstGeom>
        </p:spPr>
        <p:txBody>
          <a:bodyPr wrap="square" lIns="0" tIns="0" rIns="0" bIns="0" rtlCol="0" anchor="t">
            <a:spAutoFit/>
          </a:bodyPr>
          <a:lstStyle/>
          <a:p>
            <a:pPr marL="0" lvl="0" indent="0" algn="l">
              <a:lnSpc>
                <a:spcPts val="10800"/>
              </a:lnSpc>
              <a:spcBef>
                <a:spcPct val="0"/>
              </a:spcBef>
            </a:pPr>
            <a:r>
              <a:rPr lang="en-US" sz="9000" dirty="0">
                <a:solidFill>
                  <a:srgbClr val="000000"/>
                </a:solidFill>
                <a:latin typeface="Centaur" pitchFamily="18" charset="0"/>
              </a:rPr>
              <a:t>Table of Contents</a:t>
            </a:r>
          </a:p>
        </p:txBody>
      </p:sp>
      <p:grpSp>
        <p:nvGrpSpPr>
          <p:cNvPr id="7" name="Group 7"/>
          <p:cNvGrpSpPr/>
          <p:nvPr/>
        </p:nvGrpSpPr>
        <p:grpSpPr>
          <a:xfrm>
            <a:off x="1523743" y="3505041"/>
            <a:ext cx="6982859" cy="4476054"/>
            <a:chOff x="0" y="-66675"/>
            <a:chExt cx="8033195" cy="5968071"/>
          </a:xfrm>
        </p:grpSpPr>
        <p:sp>
          <p:nvSpPr>
            <p:cNvPr id="8" name="TextBox 8"/>
            <p:cNvSpPr txBox="1"/>
            <p:nvPr/>
          </p:nvSpPr>
          <p:spPr>
            <a:xfrm>
              <a:off x="0" y="-66675"/>
              <a:ext cx="8033195" cy="718145"/>
            </a:xfrm>
            <a:prstGeom prst="rect">
              <a:avLst/>
            </a:prstGeom>
          </p:spPr>
          <p:txBody>
            <a:bodyPr lIns="0" tIns="0" rIns="0" bIns="0" rtlCol="0" anchor="t">
              <a:spAutoFit/>
            </a:bodyPr>
            <a:lstStyle/>
            <a:p>
              <a:pPr marL="781050" lvl="1" indent="-457200" algn="l">
                <a:lnSpc>
                  <a:spcPts val="4200"/>
                </a:lnSpc>
                <a:buFont typeface="Wingdings" panose="05000000000000000000" pitchFamily="2" charset="2"/>
                <a:buChar char="Ø"/>
              </a:pPr>
              <a:r>
                <a:rPr lang="en-US" sz="3200" b="1" u="none" dirty="0">
                  <a:solidFill>
                    <a:srgbClr val="000000"/>
                  </a:solidFill>
                  <a:latin typeface="Copperplate Gothic Light" pitchFamily="34" charset="0"/>
                </a:rPr>
                <a:t>Introduction</a:t>
              </a:r>
            </a:p>
          </p:txBody>
        </p:sp>
        <p:sp>
          <p:nvSpPr>
            <p:cNvPr id="9" name="TextBox 9"/>
            <p:cNvSpPr txBox="1"/>
            <p:nvPr/>
          </p:nvSpPr>
          <p:spPr>
            <a:xfrm>
              <a:off x="0" y="852881"/>
              <a:ext cx="8033195" cy="664371"/>
            </a:xfrm>
            <a:prstGeom prst="rect">
              <a:avLst/>
            </a:prstGeom>
          </p:spPr>
          <p:txBody>
            <a:bodyPr lIns="0" tIns="0" rIns="0" bIns="0" rtlCol="0" anchor="t">
              <a:spAutoFit/>
            </a:bodyPr>
            <a:lstStyle/>
            <a:p>
              <a:pPr marL="781050" lvl="1" indent="-457200" algn="l">
                <a:lnSpc>
                  <a:spcPts val="4200"/>
                </a:lnSpc>
                <a:buFont typeface="Wingdings" panose="05000000000000000000" pitchFamily="2" charset="2"/>
                <a:buChar char="Ø"/>
              </a:pPr>
              <a:r>
                <a:rPr lang="en-US" sz="3200" b="1" u="none" dirty="0">
                  <a:solidFill>
                    <a:srgbClr val="000000"/>
                  </a:solidFill>
                  <a:latin typeface="Copperplate Gothic Light" pitchFamily="34" charset="0"/>
                </a:rPr>
                <a:t>Objective</a:t>
              </a:r>
            </a:p>
          </p:txBody>
        </p:sp>
        <p:sp>
          <p:nvSpPr>
            <p:cNvPr id="10" name="TextBox 10"/>
            <p:cNvSpPr txBox="1"/>
            <p:nvPr/>
          </p:nvSpPr>
          <p:spPr>
            <a:xfrm>
              <a:off x="0" y="1772437"/>
              <a:ext cx="8033195" cy="664371"/>
            </a:xfrm>
            <a:prstGeom prst="rect">
              <a:avLst/>
            </a:prstGeom>
          </p:spPr>
          <p:txBody>
            <a:bodyPr lIns="0" tIns="0" rIns="0" bIns="0" rtlCol="0" anchor="t">
              <a:spAutoFit/>
            </a:bodyPr>
            <a:lstStyle/>
            <a:p>
              <a:pPr marL="781050" lvl="1" indent="-457200" algn="l">
                <a:lnSpc>
                  <a:spcPts val="4200"/>
                </a:lnSpc>
                <a:buFont typeface="Wingdings" panose="05000000000000000000" pitchFamily="2" charset="2"/>
                <a:buChar char="Ø"/>
              </a:pPr>
              <a:r>
                <a:rPr lang="en-US" sz="3200" b="1" u="none" dirty="0">
                  <a:solidFill>
                    <a:srgbClr val="000000"/>
                  </a:solidFill>
                  <a:latin typeface="Copperplate Gothic Light" pitchFamily="34" charset="0"/>
                </a:rPr>
                <a:t>Scope</a:t>
              </a:r>
            </a:p>
          </p:txBody>
        </p:sp>
        <p:sp>
          <p:nvSpPr>
            <p:cNvPr id="11" name="TextBox 11"/>
            <p:cNvSpPr txBox="1"/>
            <p:nvPr/>
          </p:nvSpPr>
          <p:spPr>
            <a:xfrm>
              <a:off x="0" y="2691993"/>
              <a:ext cx="8033195" cy="1382516"/>
            </a:xfrm>
            <a:prstGeom prst="rect">
              <a:avLst/>
            </a:prstGeom>
          </p:spPr>
          <p:txBody>
            <a:bodyPr lIns="0" tIns="0" rIns="0" bIns="0" rtlCol="0" anchor="t">
              <a:spAutoFit/>
            </a:bodyPr>
            <a:lstStyle/>
            <a:p>
              <a:pPr marL="781050" lvl="1" indent="-457200" algn="l">
                <a:lnSpc>
                  <a:spcPts val="4200"/>
                </a:lnSpc>
                <a:buFont typeface="Wingdings" panose="05000000000000000000" pitchFamily="2" charset="2"/>
                <a:buChar char="Ø"/>
              </a:pPr>
              <a:r>
                <a:rPr lang="en-US" sz="3200" b="1" dirty="0">
                  <a:solidFill>
                    <a:srgbClr val="000000"/>
                  </a:solidFill>
                  <a:latin typeface="Copperplate Gothic Light" pitchFamily="34" charset="0"/>
                </a:rPr>
                <a:t>Computerized vs Manual Examination </a:t>
              </a:r>
              <a:r>
                <a:rPr lang="en-US" sz="3200" b="1" dirty="0" smtClean="0">
                  <a:solidFill>
                    <a:srgbClr val="000000"/>
                  </a:solidFill>
                  <a:latin typeface="Copperplate Gothic Light" pitchFamily="34" charset="0"/>
                </a:rPr>
                <a:t>system</a:t>
              </a:r>
              <a:endParaRPr lang="en-US" sz="3200" b="1" dirty="0">
                <a:solidFill>
                  <a:srgbClr val="000000"/>
                </a:solidFill>
                <a:latin typeface="Copperplate Gothic Light" pitchFamily="34" charset="0"/>
              </a:endParaRPr>
            </a:p>
          </p:txBody>
        </p:sp>
        <p:sp>
          <p:nvSpPr>
            <p:cNvPr id="12" name="TextBox 12"/>
            <p:cNvSpPr txBox="1"/>
            <p:nvPr/>
          </p:nvSpPr>
          <p:spPr>
            <a:xfrm>
              <a:off x="0" y="3611549"/>
              <a:ext cx="8033195" cy="685145"/>
            </a:xfrm>
            <a:prstGeom prst="rect">
              <a:avLst/>
            </a:prstGeom>
          </p:spPr>
          <p:txBody>
            <a:bodyPr lIns="0" tIns="0" rIns="0" bIns="0" rtlCol="0" anchor="t">
              <a:spAutoFit/>
            </a:bodyPr>
            <a:lstStyle/>
            <a:p>
              <a:pPr marL="323850" lvl="1" algn="l">
                <a:lnSpc>
                  <a:spcPts val="4200"/>
                </a:lnSpc>
              </a:pPr>
              <a:r>
                <a:rPr lang="en-US" sz="3000" u="none" dirty="0">
                  <a:solidFill>
                    <a:srgbClr val="000000"/>
                  </a:solidFill>
                  <a:latin typeface="DM Sans"/>
                </a:rPr>
                <a:t>  </a:t>
              </a:r>
            </a:p>
          </p:txBody>
        </p:sp>
        <p:sp>
          <p:nvSpPr>
            <p:cNvPr id="13" name="TextBox 13"/>
            <p:cNvSpPr txBox="1"/>
            <p:nvPr/>
          </p:nvSpPr>
          <p:spPr>
            <a:xfrm>
              <a:off x="0" y="5216251"/>
              <a:ext cx="8033195" cy="685145"/>
            </a:xfrm>
            <a:prstGeom prst="rect">
              <a:avLst/>
            </a:prstGeom>
          </p:spPr>
          <p:txBody>
            <a:bodyPr lIns="0" tIns="0" rIns="0" bIns="0" rtlCol="0" anchor="t">
              <a:spAutoFit/>
            </a:bodyPr>
            <a:lstStyle/>
            <a:p>
              <a:pPr marL="323850" lvl="1" algn="l">
                <a:lnSpc>
                  <a:spcPts val="4200"/>
                </a:lnSpc>
              </a:pPr>
              <a:endParaRPr lang="en-US" sz="3000" u="none" dirty="0">
                <a:solidFill>
                  <a:srgbClr val="000000"/>
                </a:solidFill>
                <a:latin typeface="DM Sans"/>
              </a:endParaRPr>
            </a:p>
          </p:txBody>
        </p:sp>
        <p:sp>
          <p:nvSpPr>
            <p:cNvPr id="14" name="TextBox 14"/>
            <p:cNvSpPr txBox="1"/>
            <p:nvPr/>
          </p:nvSpPr>
          <p:spPr>
            <a:xfrm>
              <a:off x="0" y="4287676"/>
              <a:ext cx="8033195" cy="685145"/>
            </a:xfrm>
            <a:prstGeom prst="rect">
              <a:avLst/>
            </a:prstGeom>
          </p:spPr>
          <p:txBody>
            <a:bodyPr lIns="0" tIns="0" rIns="0" bIns="0" rtlCol="0" anchor="t">
              <a:spAutoFit/>
            </a:bodyPr>
            <a:lstStyle/>
            <a:p>
              <a:pPr marL="323850" lvl="1" algn="l">
                <a:lnSpc>
                  <a:spcPts val="4200"/>
                </a:lnSpc>
              </a:pPr>
              <a:endParaRPr lang="en-US" sz="3000" u="none" dirty="0">
                <a:solidFill>
                  <a:srgbClr val="000000"/>
                </a:solidFill>
                <a:latin typeface="DM Sans"/>
              </a:endParaRPr>
            </a:p>
          </p:txBody>
        </p:sp>
      </p:grpSp>
      <p:grpSp>
        <p:nvGrpSpPr>
          <p:cNvPr id="15" name="Group 15"/>
          <p:cNvGrpSpPr/>
          <p:nvPr/>
        </p:nvGrpSpPr>
        <p:grpSpPr>
          <a:xfrm>
            <a:off x="8506603" y="3376838"/>
            <a:ext cx="8371823" cy="3963319"/>
            <a:chOff x="-592625" y="-68323"/>
            <a:chExt cx="11162430" cy="5284425"/>
          </a:xfrm>
        </p:grpSpPr>
        <p:sp>
          <p:nvSpPr>
            <p:cNvPr id="17" name="TextBox 17"/>
            <p:cNvSpPr txBox="1"/>
            <p:nvPr/>
          </p:nvSpPr>
          <p:spPr>
            <a:xfrm>
              <a:off x="-26226" y="-68323"/>
              <a:ext cx="10098870" cy="718145"/>
            </a:xfrm>
            <a:prstGeom prst="rect">
              <a:avLst/>
            </a:prstGeom>
          </p:spPr>
          <p:txBody>
            <a:bodyPr lIns="0" tIns="0" rIns="0" bIns="0" rtlCol="0" anchor="t">
              <a:spAutoFit/>
            </a:bodyPr>
            <a:lstStyle/>
            <a:p>
              <a:pPr marL="781050" lvl="1" indent="-457200" algn="l">
                <a:lnSpc>
                  <a:spcPts val="4200"/>
                </a:lnSpc>
                <a:buFont typeface="Wingdings" panose="05000000000000000000" pitchFamily="2" charset="2"/>
                <a:buChar char="Ø"/>
              </a:pPr>
              <a:r>
                <a:rPr lang="en-US" sz="3200" b="1" dirty="0" smtClean="0">
                  <a:solidFill>
                    <a:srgbClr val="000000"/>
                  </a:solidFill>
                  <a:latin typeface="Copperplate Gothic Light" pitchFamily="34" charset="0"/>
                </a:rPr>
                <a:t>Design view</a:t>
              </a:r>
              <a:endParaRPr lang="en-US" sz="3200" b="1" u="none" dirty="0">
                <a:solidFill>
                  <a:srgbClr val="000000"/>
                </a:solidFill>
                <a:latin typeface="Copperplate Gothic Light" pitchFamily="34" charset="0"/>
              </a:endParaRPr>
            </a:p>
          </p:txBody>
        </p:sp>
        <p:sp>
          <p:nvSpPr>
            <p:cNvPr id="18" name="TextBox 18"/>
            <p:cNvSpPr txBox="1"/>
            <p:nvPr/>
          </p:nvSpPr>
          <p:spPr>
            <a:xfrm>
              <a:off x="-592625" y="-67640"/>
              <a:ext cx="11162430" cy="1403290"/>
            </a:xfrm>
            <a:prstGeom prst="rect">
              <a:avLst/>
            </a:prstGeom>
          </p:spPr>
          <p:txBody>
            <a:bodyPr wrap="square" lIns="0" tIns="0" rIns="0" bIns="0" rtlCol="0" anchor="t">
              <a:spAutoFit/>
            </a:bodyPr>
            <a:lstStyle/>
            <a:p>
              <a:pPr marL="781050" lvl="2">
                <a:lnSpc>
                  <a:spcPts val="4200"/>
                </a:lnSpc>
              </a:pPr>
              <a:endParaRPr lang="en-US" sz="3200" b="1" dirty="0">
                <a:solidFill>
                  <a:srgbClr val="000000"/>
                </a:solidFill>
                <a:latin typeface="DM Sans"/>
              </a:endParaRPr>
            </a:p>
            <a:p>
              <a:pPr marL="647700" lvl="1" indent="-323850" algn="l">
                <a:lnSpc>
                  <a:spcPts val="4200"/>
                </a:lnSpc>
                <a:buFont typeface="Arial"/>
                <a:buChar char="•"/>
              </a:pPr>
              <a:endParaRPr lang="en-US" sz="3000" u="none" dirty="0">
                <a:solidFill>
                  <a:srgbClr val="000000"/>
                </a:solidFill>
                <a:latin typeface="DM Sans"/>
              </a:endParaRPr>
            </a:p>
          </p:txBody>
        </p:sp>
        <p:sp>
          <p:nvSpPr>
            <p:cNvPr id="19" name="TextBox 19"/>
            <p:cNvSpPr txBox="1"/>
            <p:nvPr/>
          </p:nvSpPr>
          <p:spPr>
            <a:xfrm>
              <a:off x="21770" y="2881694"/>
              <a:ext cx="10098870" cy="718145"/>
            </a:xfrm>
            <a:prstGeom prst="rect">
              <a:avLst/>
            </a:prstGeom>
          </p:spPr>
          <p:txBody>
            <a:bodyPr lIns="0" tIns="0" rIns="0" bIns="0" rtlCol="0" anchor="t">
              <a:spAutoFit/>
            </a:bodyPr>
            <a:lstStyle/>
            <a:p>
              <a:pPr marL="781050" lvl="1" indent="-457200" algn="l">
                <a:lnSpc>
                  <a:spcPts val="4200"/>
                </a:lnSpc>
                <a:buFont typeface="Wingdings" panose="05000000000000000000" pitchFamily="2" charset="2"/>
                <a:buChar char="Ø"/>
              </a:pPr>
              <a:r>
                <a:rPr lang="en-US" sz="3200" b="1" dirty="0">
                  <a:solidFill>
                    <a:srgbClr val="000000"/>
                  </a:solidFill>
                  <a:latin typeface="Copperplate Gothic Light" pitchFamily="34" charset="0"/>
                </a:rPr>
                <a:t>Conclusion</a:t>
              </a:r>
            </a:p>
          </p:txBody>
        </p:sp>
        <p:sp>
          <p:nvSpPr>
            <p:cNvPr id="20" name="TextBox 20"/>
            <p:cNvSpPr txBox="1"/>
            <p:nvPr/>
          </p:nvSpPr>
          <p:spPr>
            <a:xfrm>
              <a:off x="0" y="4530957"/>
              <a:ext cx="10098870" cy="685145"/>
            </a:xfrm>
            <a:prstGeom prst="rect">
              <a:avLst/>
            </a:prstGeom>
          </p:spPr>
          <p:txBody>
            <a:bodyPr lIns="0" tIns="0" rIns="0" bIns="0" rtlCol="0" anchor="t">
              <a:spAutoFit/>
            </a:bodyPr>
            <a:lstStyle/>
            <a:p>
              <a:pPr marL="323850" lvl="1" algn="l">
                <a:lnSpc>
                  <a:spcPts val="4200"/>
                </a:lnSpc>
              </a:pPr>
              <a:endParaRPr lang="en-US" sz="3000" dirty="0">
                <a:solidFill>
                  <a:srgbClr val="000000"/>
                </a:solidFill>
                <a:latin typeface="DM Sans"/>
              </a:endParaRPr>
            </a:p>
          </p:txBody>
        </p:sp>
        <p:sp>
          <p:nvSpPr>
            <p:cNvPr id="21" name="TextBox 21"/>
            <p:cNvSpPr txBox="1"/>
            <p:nvPr/>
          </p:nvSpPr>
          <p:spPr>
            <a:xfrm>
              <a:off x="-5" y="851312"/>
              <a:ext cx="10098870" cy="718145"/>
            </a:xfrm>
            <a:prstGeom prst="rect">
              <a:avLst/>
            </a:prstGeom>
          </p:spPr>
          <p:txBody>
            <a:bodyPr lIns="0" tIns="0" rIns="0" bIns="0" rtlCol="0" anchor="t">
              <a:spAutoFit/>
            </a:bodyPr>
            <a:lstStyle/>
            <a:p>
              <a:pPr marL="781050" lvl="1" indent="-457200" algn="l">
                <a:lnSpc>
                  <a:spcPts val="4200"/>
                </a:lnSpc>
                <a:buFont typeface="Wingdings" panose="05000000000000000000" pitchFamily="2" charset="2"/>
                <a:buChar char="Ø"/>
              </a:pPr>
              <a:r>
                <a:rPr lang="en-US" sz="3200" b="1" dirty="0">
                  <a:solidFill>
                    <a:srgbClr val="000000"/>
                  </a:solidFill>
                  <a:latin typeface="Copperplate Gothic Light" pitchFamily="34" charset="0"/>
                </a:rPr>
                <a:t>Flowchart</a:t>
              </a:r>
            </a:p>
          </p:txBody>
        </p:sp>
        <p:sp>
          <p:nvSpPr>
            <p:cNvPr id="22" name="TextBox 22"/>
            <p:cNvSpPr txBox="1"/>
            <p:nvPr/>
          </p:nvSpPr>
          <p:spPr>
            <a:xfrm>
              <a:off x="-26226" y="1837985"/>
              <a:ext cx="10098870" cy="718145"/>
            </a:xfrm>
            <a:prstGeom prst="rect">
              <a:avLst/>
            </a:prstGeom>
          </p:spPr>
          <p:txBody>
            <a:bodyPr lIns="0" tIns="0" rIns="0" bIns="0" rtlCol="0" anchor="t">
              <a:spAutoFit/>
            </a:bodyPr>
            <a:lstStyle/>
            <a:p>
              <a:pPr marL="781050" lvl="1" indent="-457200" algn="l">
                <a:lnSpc>
                  <a:spcPts val="4200"/>
                </a:lnSpc>
                <a:buFont typeface="Wingdings" panose="05000000000000000000" pitchFamily="2" charset="2"/>
                <a:buChar char="Ø"/>
              </a:pPr>
              <a:r>
                <a:rPr lang="en-US" sz="3200" b="1" dirty="0">
                  <a:solidFill>
                    <a:srgbClr val="000000"/>
                  </a:solidFill>
                  <a:latin typeface="Copperplate Gothic Light" pitchFamily="34" charset="0"/>
                </a:rPr>
                <a:t>Design screen</a:t>
              </a:r>
            </a:p>
          </p:txBody>
        </p:sp>
      </p:grpSp>
      <p:sp>
        <p:nvSpPr>
          <p:cNvPr id="23" name="AutoShape 23"/>
          <p:cNvSpPr/>
          <p:nvPr/>
        </p:nvSpPr>
        <p:spPr>
          <a:xfrm>
            <a:off x="1425901" y="3009900"/>
            <a:ext cx="15115652" cy="0"/>
          </a:xfrm>
          <a:prstGeom prst="line">
            <a:avLst/>
          </a:prstGeom>
          <a:ln w="9525" cap="flat">
            <a:solidFill>
              <a:srgbClr val="000000"/>
            </a:solidFill>
            <a:prstDash val="solid"/>
            <a:headEnd type="none" w="sm" len="sm"/>
            <a:tailEnd type="none" w="sm" len="sm"/>
          </a:ln>
        </p:spPr>
      </p:sp>
      <p:sp>
        <p:nvSpPr>
          <p:cNvPr id="24" name="TextBox 10"/>
          <p:cNvSpPr txBox="1"/>
          <p:nvPr/>
        </p:nvSpPr>
        <p:spPr>
          <a:xfrm>
            <a:off x="1752600" y="6841879"/>
            <a:ext cx="7159496" cy="538609"/>
          </a:xfrm>
          <a:prstGeom prst="rect">
            <a:avLst/>
          </a:prstGeom>
        </p:spPr>
        <p:txBody>
          <a:bodyPr wrap="square" lIns="0" tIns="0" rIns="0" bIns="0" rtlCol="0" anchor="t">
            <a:spAutoFit/>
          </a:bodyPr>
          <a:lstStyle/>
          <a:p>
            <a:pPr marL="323850" indent="-457200">
              <a:lnSpc>
                <a:spcPts val="4200"/>
              </a:lnSpc>
              <a:buFont typeface="Wingdings" panose="05000000000000000000" pitchFamily="2" charset="2"/>
              <a:buChar char="Ø"/>
            </a:pPr>
            <a:r>
              <a:rPr lang="en-US" sz="3200" b="1" dirty="0" smtClean="0">
                <a:solidFill>
                  <a:srgbClr val="000000"/>
                </a:solidFill>
                <a:latin typeface="Copperplate Gothic Light" pitchFamily="34" charset="0"/>
              </a:rPr>
              <a:t>Technology Used</a:t>
            </a:r>
            <a:endParaRPr lang="en-US" sz="3200" b="1" u="none" dirty="0">
              <a:solidFill>
                <a:srgbClr val="000000"/>
              </a:solidFill>
              <a:latin typeface="Copperplate Gothic Light" pitchFamily="34" charset="0"/>
            </a:endParaRPr>
          </a:p>
        </p:txBody>
      </p:sp>
      <p:sp>
        <p:nvSpPr>
          <p:cNvPr id="25" name="TextBox 22"/>
          <p:cNvSpPr txBox="1"/>
          <p:nvPr/>
        </p:nvSpPr>
        <p:spPr>
          <a:xfrm>
            <a:off x="8983727" y="6341624"/>
            <a:ext cx="7652130" cy="538609"/>
          </a:xfrm>
          <a:prstGeom prst="rect">
            <a:avLst/>
          </a:prstGeom>
        </p:spPr>
        <p:txBody>
          <a:bodyPr wrap="square" lIns="0" tIns="0" rIns="0" bIns="0" rtlCol="0" anchor="t">
            <a:spAutoFit/>
          </a:bodyPr>
          <a:lstStyle/>
          <a:p>
            <a:pPr marL="781050" lvl="1" indent="-457200">
              <a:lnSpc>
                <a:spcPts val="4200"/>
              </a:lnSpc>
              <a:buFont typeface="Wingdings" panose="05000000000000000000" pitchFamily="2" charset="2"/>
              <a:buChar char="Ø"/>
            </a:pPr>
            <a:r>
              <a:rPr lang="en-US" sz="3200" b="1" dirty="0" smtClean="0">
                <a:solidFill>
                  <a:srgbClr val="000000"/>
                </a:solidFill>
                <a:latin typeface="Copperplate Gothic Light" pitchFamily="34" charset="0"/>
              </a:rPr>
              <a:t>Limitation</a:t>
            </a:r>
            <a:endParaRPr lang="en-US" sz="3200" b="1" dirty="0">
              <a:solidFill>
                <a:srgbClr val="000000"/>
              </a:solidFill>
              <a:latin typeface="Copperplate Gothic Light"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5" name="Group 5"/>
          <p:cNvGrpSpPr/>
          <p:nvPr/>
        </p:nvGrpSpPr>
        <p:grpSpPr>
          <a:xfrm>
            <a:off x="8042111" y="571500"/>
            <a:ext cx="10071259" cy="8973815"/>
            <a:chOff x="0" y="-1884971"/>
            <a:chExt cx="13428345" cy="11080505"/>
          </a:xfrm>
        </p:grpSpPr>
        <p:sp>
          <p:nvSpPr>
            <p:cNvPr id="6" name="TextBox 6"/>
            <p:cNvSpPr txBox="1"/>
            <p:nvPr/>
          </p:nvSpPr>
          <p:spPr>
            <a:xfrm>
              <a:off x="453185" y="343286"/>
              <a:ext cx="12496800" cy="8852248"/>
            </a:xfrm>
            <a:prstGeom prst="rect">
              <a:avLst/>
            </a:prstGeom>
          </p:spPr>
          <p:txBody>
            <a:bodyPr wrap="square" lIns="0" tIns="0" rIns="0" bIns="0" rtlCol="0" anchor="t">
              <a:spAutoFit/>
            </a:bodyPr>
            <a:lstStyle/>
            <a:p>
              <a:pPr marL="781050" lvl="1" indent="-457200" algn="just">
                <a:lnSpc>
                  <a:spcPct val="150000"/>
                </a:lnSpc>
                <a:buFont typeface="Wingdings" panose="05000000000000000000" pitchFamily="2" charset="2"/>
                <a:buChar char="Ø"/>
              </a:pPr>
              <a:r>
                <a:rPr lang="en-US" sz="3200" dirty="0">
                  <a:solidFill>
                    <a:srgbClr val="000000"/>
                  </a:solidFill>
                  <a:latin typeface="Cambria Math" pitchFamily="18" charset="0"/>
                  <a:ea typeface="Cambria Math" pitchFamily="18" charset="0"/>
                </a:rPr>
                <a:t>Online Examination will reduce the huge work done by teachers, </a:t>
              </a:r>
              <a:r>
                <a:rPr lang="en-US" sz="3200" dirty="0" smtClean="0">
                  <a:solidFill>
                    <a:srgbClr val="000000"/>
                  </a:solidFill>
                  <a:latin typeface="Cambria Math" pitchFamily="18" charset="0"/>
                  <a:ea typeface="Cambria Math" pitchFamily="18" charset="0"/>
                </a:rPr>
                <a:t>administrators.</a:t>
              </a:r>
              <a:r>
                <a:rPr lang="en-US" sz="3200" dirty="0">
                  <a:solidFill>
                    <a:srgbClr val="000000"/>
                  </a:solidFill>
                  <a:latin typeface="Cambria Math" pitchFamily="18" charset="0"/>
                  <a:ea typeface="Cambria Math" pitchFamily="18" charset="0"/>
                </a:rPr>
                <a:t> </a:t>
              </a:r>
            </a:p>
            <a:p>
              <a:pPr marL="781050" lvl="1" indent="-457200" algn="just">
                <a:lnSpc>
                  <a:spcPct val="150000"/>
                </a:lnSpc>
                <a:buFont typeface="Wingdings" panose="05000000000000000000" pitchFamily="2" charset="2"/>
                <a:buChar char="Ø"/>
              </a:pPr>
              <a:r>
                <a:rPr lang="en-US" sz="3200" dirty="0">
                  <a:solidFill>
                    <a:srgbClr val="000000"/>
                  </a:solidFill>
                  <a:latin typeface="Cambria Math" pitchFamily="18" charset="0"/>
                  <a:ea typeface="Cambria Math" pitchFamily="18" charset="0"/>
                </a:rPr>
                <a:t>Reduce paper work.</a:t>
              </a:r>
            </a:p>
            <a:p>
              <a:pPr marL="781050" lvl="1" indent="-457200" algn="just">
                <a:lnSpc>
                  <a:spcPct val="150000"/>
                </a:lnSpc>
                <a:buFont typeface="Wingdings" panose="05000000000000000000" pitchFamily="2" charset="2"/>
                <a:buChar char="Ø"/>
              </a:pPr>
              <a:r>
                <a:rPr lang="en-US" sz="3200" dirty="0">
                  <a:solidFill>
                    <a:srgbClr val="000000"/>
                  </a:solidFill>
                  <a:latin typeface="Cambria Math" pitchFamily="18" charset="0"/>
                  <a:ea typeface="Cambria Math" pitchFamily="18" charset="0"/>
                </a:rPr>
                <a:t>Result will be shown immediately that will reduce student anxiety.</a:t>
              </a:r>
            </a:p>
            <a:p>
              <a:pPr marL="781050" lvl="1" indent="-457200" algn="just">
                <a:lnSpc>
                  <a:spcPct val="150000"/>
                </a:lnSpc>
                <a:buFont typeface="Wingdings" panose="05000000000000000000" pitchFamily="2" charset="2"/>
                <a:buChar char="Ø"/>
              </a:pPr>
              <a:r>
                <a:rPr lang="en-US" sz="3200" dirty="0">
                  <a:solidFill>
                    <a:srgbClr val="000000"/>
                  </a:solidFill>
                  <a:latin typeface="Cambria Math" pitchFamily="18" charset="0"/>
                  <a:ea typeface="Cambria Math" pitchFamily="18" charset="0"/>
                </a:rPr>
                <a:t>Can be used anywhere anytime as it is a web based application.</a:t>
              </a:r>
            </a:p>
            <a:p>
              <a:pPr marL="781050" lvl="1" indent="-457200" algn="just">
                <a:lnSpc>
                  <a:spcPct val="150000"/>
                </a:lnSpc>
                <a:buFont typeface="Wingdings" panose="05000000000000000000" pitchFamily="2" charset="2"/>
                <a:buChar char="Ø"/>
              </a:pPr>
              <a:r>
                <a:rPr lang="en-US" sz="3200" dirty="0">
                  <a:solidFill>
                    <a:srgbClr val="000000"/>
                  </a:solidFill>
                  <a:latin typeface="Cambria Math" pitchFamily="18" charset="0"/>
                  <a:ea typeface="Cambria Math" pitchFamily="18" charset="0"/>
                </a:rPr>
                <a:t>Useful for teachers for managing exams.</a:t>
              </a:r>
            </a:p>
            <a:p>
              <a:pPr marL="781050" lvl="1" indent="-457200" algn="just">
                <a:lnSpc>
                  <a:spcPct val="150000"/>
                </a:lnSpc>
                <a:buFont typeface="Wingdings" panose="05000000000000000000" pitchFamily="2" charset="2"/>
                <a:buChar char="Ø"/>
              </a:pPr>
              <a:r>
                <a:rPr lang="en-US" sz="3200" dirty="0">
                  <a:solidFill>
                    <a:srgbClr val="000000"/>
                  </a:solidFill>
                  <a:latin typeface="Cambria Math" pitchFamily="18" charset="0"/>
                  <a:ea typeface="Cambria Math" pitchFamily="18" charset="0"/>
                </a:rPr>
                <a:t>It can be conduct any time.</a:t>
              </a:r>
            </a:p>
            <a:p>
              <a:pPr marL="781050" lvl="1" indent="-457200" algn="just">
                <a:lnSpc>
                  <a:spcPts val="4200"/>
                </a:lnSpc>
                <a:buFont typeface="Wingdings" panose="05000000000000000000" pitchFamily="2" charset="2"/>
                <a:buChar char="Ø"/>
              </a:pPr>
              <a:endParaRPr lang="en-US" sz="3200" dirty="0">
                <a:solidFill>
                  <a:srgbClr val="000000"/>
                </a:solidFill>
                <a:latin typeface="DM Sans" pitchFamily="2" charset="0"/>
              </a:endParaRPr>
            </a:p>
          </p:txBody>
        </p:sp>
        <p:sp>
          <p:nvSpPr>
            <p:cNvPr id="7" name="TextBox 7"/>
            <p:cNvSpPr txBox="1"/>
            <p:nvPr/>
          </p:nvSpPr>
          <p:spPr>
            <a:xfrm>
              <a:off x="0" y="4586532"/>
              <a:ext cx="11451159" cy="685145"/>
            </a:xfrm>
            <a:prstGeom prst="rect">
              <a:avLst/>
            </a:prstGeom>
          </p:spPr>
          <p:txBody>
            <a:bodyPr lIns="0" tIns="0" rIns="0" bIns="0" rtlCol="0" anchor="t">
              <a:spAutoFit/>
            </a:bodyPr>
            <a:lstStyle/>
            <a:p>
              <a:pPr marL="323850" lvl="1" algn="l">
                <a:lnSpc>
                  <a:spcPts val="4200"/>
                </a:lnSpc>
              </a:pPr>
              <a:endParaRPr lang="en-US" sz="3000" dirty="0">
                <a:solidFill>
                  <a:srgbClr val="000000"/>
                </a:solidFill>
                <a:latin typeface="DM Sans"/>
              </a:endParaRPr>
            </a:p>
          </p:txBody>
        </p:sp>
        <p:sp>
          <p:nvSpPr>
            <p:cNvPr id="8" name="TextBox 8"/>
            <p:cNvSpPr txBox="1"/>
            <p:nvPr/>
          </p:nvSpPr>
          <p:spPr>
            <a:xfrm>
              <a:off x="1977186" y="-1884971"/>
              <a:ext cx="11451159" cy="1838324"/>
            </a:xfrm>
            <a:prstGeom prst="rect">
              <a:avLst/>
            </a:prstGeom>
          </p:spPr>
          <p:txBody>
            <a:bodyPr lIns="0" tIns="0" rIns="0" bIns="0" rtlCol="0" anchor="t">
              <a:spAutoFit/>
            </a:bodyPr>
            <a:lstStyle/>
            <a:p>
              <a:pPr marL="0" lvl="0" indent="0" algn="l">
                <a:lnSpc>
                  <a:spcPts val="10800"/>
                </a:lnSpc>
                <a:spcBef>
                  <a:spcPct val="0"/>
                </a:spcBef>
              </a:pPr>
              <a:r>
                <a:rPr lang="en-US" sz="9000" dirty="0">
                  <a:solidFill>
                    <a:srgbClr val="000000"/>
                  </a:solidFill>
                  <a:latin typeface="Centaur" pitchFamily="18" charset="0"/>
                </a:rPr>
                <a:t>Introduction</a:t>
              </a:r>
            </a:p>
          </p:txBody>
        </p:sp>
      </p:grpSp>
      <p:pic>
        <p:nvPicPr>
          <p:cNvPr id="1028" name="Picture 4">
            <a:extLst>
              <a:ext uri="{FF2B5EF4-FFF2-40B4-BE49-F238E27FC236}">
                <a16:creationId xmlns="" xmlns:a16="http://schemas.microsoft.com/office/drawing/2014/main" id="{D892445C-6339-E705-97B9-5CC2FB1BF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77724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 xmlns:a16="http://schemas.microsoft.com/office/drawing/2014/main" id="{996509DE-BFE6-A331-EE92-C3D5913D78B8}"/>
              </a:ext>
            </a:extLst>
          </p:cNvPr>
          <p:cNvPicPr>
            <a:picLocks noChangeAspect="1"/>
          </p:cNvPicPr>
          <p:nvPr/>
        </p:nvPicPr>
        <p:blipFill>
          <a:blip r:embed="rId3"/>
          <a:stretch>
            <a:fillRect/>
          </a:stretch>
        </p:blipFill>
        <p:spPr>
          <a:xfrm>
            <a:off x="16002000" y="-299039"/>
            <a:ext cx="2868366" cy="22432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8412404">
            <a:off x="11976266" y="5638467"/>
            <a:ext cx="6222668" cy="634037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2"/>
            <a:stretch>
              <a:fillRect/>
            </a:stretch>
          </a:blipFill>
        </p:spPr>
      </p:sp>
      <p:grpSp>
        <p:nvGrpSpPr>
          <p:cNvPr id="7" name="Group 7"/>
          <p:cNvGrpSpPr/>
          <p:nvPr/>
        </p:nvGrpSpPr>
        <p:grpSpPr>
          <a:xfrm>
            <a:off x="7239000" y="2166295"/>
            <a:ext cx="9791782" cy="7868680"/>
            <a:chOff x="-5341481" y="938616"/>
            <a:chExt cx="12242908" cy="10247676"/>
          </a:xfrm>
        </p:grpSpPr>
        <p:sp>
          <p:nvSpPr>
            <p:cNvPr id="8" name="TextBox 8"/>
            <p:cNvSpPr txBox="1"/>
            <p:nvPr/>
          </p:nvSpPr>
          <p:spPr>
            <a:xfrm>
              <a:off x="-5316081" y="938616"/>
              <a:ext cx="8534398" cy="978303"/>
            </a:xfrm>
            <a:prstGeom prst="rect">
              <a:avLst/>
            </a:prstGeom>
          </p:spPr>
          <p:txBody>
            <a:bodyPr wrap="square" lIns="0" tIns="0" rIns="0" bIns="0" rtlCol="0" anchor="t">
              <a:spAutoFit/>
            </a:bodyPr>
            <a:lstStyle/>
            <a:p>
              <a:pPr marL="0" lvl="0" indent="0" algn="l">
                <a:lnSpc>
                  <a:spcPts val="4200"/>
                </a:lnSpc>
                <a:spcBef>
                  <a:spcPct val="0"/>
                </a:spcBef>
              </a:pPr>
              <a:r>
                <a:rPr lang="en-US" sz="9000" dirty="0">
                  <a:solidFill>
                    <a:srgbClr val="000000"/>
                  </a:solidFill>
                  <a:latin typeface="Centaur" pitchFamily="18" charset="0"/>
                </a:rPr>
                <a:t>Objective</a:t>
              </a:r>
            </a:p>
          </p:txBody>
        </p:sp>
        <p:sp>
          <p:nvSpPr>
            <p:cNvPr id="9" name="TextBox 9"/>
            <p:cNvSpPr txBox="1"/>
            <p:nvPr/>
          </p:nvSpPr>
          <p:spPr>
            <a:xfrm>
              <a:off x="-5341481" y="2184342"/>
              <a:ext cx="12242908" cy="9001950"/>
            </a:xfrm>
            <a:prstGeom prst="rect">
              <a:avLst/>
            </a:prstGeom>
          </p:spPr>
          <p:txBody>
            <a:bodyPr wrap="square" lIns="0" tIns="0" rIns="0" bIns="0" rtlCol="0" anchor="t">
              <a:spAutoFit/>
            </a:bodyPr>
            <a:lstStyle/>
            <a:p>
              <a:pPr marL="727074" lvl="1" indent="-457200" algn="just">
                <a:lnSpc>
                  <a:spcPct val="150000"/>
                </a:lnSpc>
                <a:buFont typeface="Wingdings" panose="05000000000000000000" pitchFamily="2" charset="2"/>
                <a:buChar char="Ø"/>
              </a:pPr>
              <a:r>
                <a:rPr lang="en-US" sz="2800" dirty="0" smtClean="0">
                  <a:solidFill>
                    <a:srgbClr val="000000"/>
                  </a:solidFill>
                  <a:latin typeface="Cambria Math" pitchFamily="18" charset="0"/>
                  <a:ea typeface="Cambria Math" pitchFamily="18" charset="0"/>
                </a:rPr>
                <a:t>Transition </a:t>
              </a:r>
              <a:r>
                <a:rPr lang="en-US" sz="2800" dirty="0">
                  <a:solidFill>
                    <a:srgbClr val="000000"/>
                  </a:solidFill>
                  <a:latin typeface="Cambria Math" pitchFamily="18" charset="0"/>
                  <a:ea typeface="Cambria Math" pitchFamily="18" charset="0"/>
                </a:rPr>
                <a:t>traditional, manual exam procedures to a fully digital </a:t>
              </a:r>
              <a:r>
                <a:rPr lang="en-US" sz="2800" dirty="0" smtClean="0">
                  <a:solidFill>
                    <a:srgbClr val="000000"/>
                  </a:solidFill>
                  <a:latin typeface="Cambria Math" pitchFamily="18" charset="0"/>
                  <a:ea typeface="Cambria Math" pitchFamily="18" charset="0"/>
                </a:rPr>
                <a:t>platform.</a:t>
              </a:r>
              <a:endParaRPr lang="en-US" sz="2800" b="0" i="0" dirty="0" smtClean="0">
                <a:solidFill>
                  <a:srgbClr val="000000"/>
                </a:solidFill>
                <a:effectLst/>
                <a:latin typeface="Cambria Math" pitchFamily="18" charset="0"/>
                <a:ea typeface="Cambria Math" pitchFamily="18" charset="0"/>
              </a:endParaRPr>
            </a:p>
            <a:p>
              <a:pPr marL="727074" lvl="1" indent="-457200" algn="just">
                <a:lnSpc>
                  <a:spcPct val="150000"/>
                </a:lnSpc>
                <a:buFont typeface="Wingdings" panose="05000000000000000000" pitchFamily="2" charset="2"/>
                <a:buChar char="Ø"/>
              </a:pPr>
              <a:r>
                <a:rPr lang="en-IN" sz="3200" i="0" u="none" strike="noStrike" dirty="0" smtClean="0">
                  <a:solidFill>
                    <a:schemeClr val="tx1">
                      <a:lumMod val="95000"/>
                      <a:lumOff val="5000"/>
                    </a:schemeClr>
                  </a:solidFill>
                  <a:effectLst/>
                  <a:latin typeface="Cambria Math" pitchFamily="18" charset="0"/>
                  <a:ea typeface="Cambria Math" pitchFamily="18" charset="0"/>
                </a:rPr>
                <a:t>Conduct exams effortless, </a:t>
              </a:r>
              <a:r>
                <a:rPr lang="en-US" sz="3200" dirty="0">
                  <a:solidFill>
                    <a:schemeClr val="tx1">
                      <a:lumMod val="95000"/>
                      <a:lumOff val="5000"/>
                    </a:schemeClr>
                  </a:solidFill>
                  <a:latin typeface="Cambria Math" pitchFamily="18" charset="0"/>
                  <a:ea typeface="Cambria Math" pitchFamily="18" charset="0"/>
                </a:rPr>
                <a:t>utilizing comprehensive tools for exam </a:t>
              </a:r>
              <a:r>
                <a:rPr lang="en-US" sz="3200" dirty="0" smtClean="0">
                  <a:solidFill>
                    <a:schemeClr val="tx1">
                      <a:lumMod val="95000"/>
                      <a:lumOff val="5000"/>
                    </a:schemeClr>
                  </a:solidFill>
                  <a:latin typeface="Cambria Math" pitchFamily="18" charset="0"/>
                  <a:ea typeface="Cambria Math" pitchFamily="18" charset="0"/>
                </a:rPr>
                <a:t>management. </a:t>
              </a:r>
            </a:p>
            <a:p>
              <a:pPr marL="727074" lvl="1" indent="-457200" algn="just">
                <a:lnSpc>
                  <a:spcPct val="150000"/>
                </a:lnSpc>
                <a:buFont typeface="Wingdings" panose="05000000000000000000" pitchFamily="2" charset="2"/>
                <a:buChar char="Ø"/>
              </a:pPr>
              <a:r>
                <a:rPr lang="en-US" sz="3200" i="0" u="none" strike="noStrike" dirty="0" smtClean="0">
                  <a:solidFill>
                    <a:schemeClr val="tx1">
                      <a:lumMod val="95000"/>
                      <a:lumOff val="5000"/>
                    </a:schemeClr>
                  </a:solidFill>
                  <a:effectLst/>
                  <a:latin typeface="Cambria Math" pitchFamily="18" charset="0"/>
                  <a:ea typeface="Cambria Math" pitchFamily="18" charset="0"/>
                </a:rPr>
                <a:t>Reduce exam anxiety Amongst test takers.</a:t>
              </a:r>
            </a:p>
            <a:p>
              <a:pPr marL="727074" lvl="1" indent="-457200" algn="just">
                <a:lnSpc>
                  <a:spcPct val="150000"/>
                </a:lnSpc>
                <a:buFont typeface="Wingdings" panose="05000000000000000000" pitchFamily="2" charset="2"/>
                <a:buChar char="Ø"/>
              </a:pPr>
              <a:r>
                <a:rPr lang="en-US" sz="3200" dirty="0">
                  <a:solidFill>
                    <a:schemeClr val="tx1">
                      <a:lumMod val="95000"/>
                      <a:lumOff val="5000"/>
                    </a:schemeClr>
                  </a:solidFill>
                  <a:latin typeface="Cambria Math" pitchFamily="18" charset="0"/>
                  <a:ea typeface="Cambria Math" pitchFamily="18" charset="0"/>
                </a:rPr>
                <a:t> Implement automated grading </a:t>
              </a:r>
              <a:r>
                <a:rPr lang="en-US" sz="3200" dirty="0" smtClean="0">
                  <a:solidFill>
                    <a:schemeClr val="tx1">
                      <a:lumMod val="95000"/>
                      <a:lumOff val="5000"/>
                    </a:schemeClr>
                  </a:solidFill>
                  <a:latin typeface="Cambria Math" pitchFamily="18" charset="0"/>
                  <a:ea typeface="Cambria Math" pitchFamily="18" charset="0"/>
                </a:rPr>
                <a:t>systems.</a:t>
              </a:r>
              <a:endParaRPr lang="en-US" sz="3200" i="0" u="none" strike="noStrike" dirty="0" smtClean="0">
                <a:solidFill>
                  <a:schemeClr val="tx1">
                    <a:lumMod val="95000"/>
                    <a:lumOff val="5000"/>
                  </a:schemeClr>
                </a:solidFill>
                <a:effectLst/>
                <a:latin typeface="Cambria Math" pitchFamily="18" charset="0"/>
                <a:ea typeface="Cambria Math" pitchFamily="18" charset="0"/>
              </a:endParaRPr>
            </a:p>
            <a:p>
              <a:pPr marL="727074" lvl="1" indent="-457200" algn="just">
                <a:lnSpc>
                  <a:spcPct val="150000"/>
                </a:lnSpc>
                <a:buFont typeface="Wingdings" panose="05000000000000000000" pitchFamily="2" charset="2"/>
                <a:buChar char="Ø"/>
              </a:pPr>
              <a:r>
                <a:rPr lang="en-US" sz="3200" dirty="0" smtClean="0">
                  <a:solidFill>
                    <a:schemeClr val="tx1">
                      <a:lumMod val="95000"/>
                      <a:lumOff val="5000"/>
                    </a:schemeClr>
                  </a:solidFill>
                  <a:latin typeface="Cambria Math" pitchFamily="18" charset="0"/>
                  <a:ea typeface="Cambria Math" pitchFamily="18" charset="0"/>
                </a:rPr>
                <a:t>Promote </a:t>
              </a:r>
              <a:r>
                <a:rPr lang="en-US" sz="3200" dirty="0">
                  <a:solidFill>
                    <a:schemeClr val="tx1">
                      <a:lumMod val="95000"/>
                      <a:lumOff val="5000"/>
                    </a:schemeClr>
                  </a:solidFill>
                  <a:latin typeface="Cambria Math" pitchFamily="18" charset="0"/>
                  <a:ea typeface="Cambria Math" pitchFamily="18" charset="0"/>
                </a:rPr>
                <a:t>social interaction between the test taker and </a:t>
              </a:r>
              <a:r>
                <a:rPr lang="en-US" sz="3200" dirty="0" smtClean="0">
                  <a:solidFill>
                    <a:schemeClr val="tx1">
                      <a:lumMod val="95000"/>
                      <a:lumOff val="5000"/>
                    </a:schemeClr>
                  </a:solidFill>
                  <a:latin typeface="Cambria Math" pitchFamily="18" charset="0"/>
                  <a:ea typeface="Cambria Math" pitchFamily="18" charset="0"/>
                </a:rPr>
                <a:t>experts.</a:t>
              </a:r>
            </a:p>
            <a:p>
              <a:pPr marL="727074" lvl="1" indent="-457200" algn="just">
                <a:lnSpc>
                  <a:spcPct val="150000"/>
                </a:lnSpc>
                <a:buFont typeface="Wingdings" panose="05000000000000000000" pitchFamily="2" charset="2"/>
                <a:buChar char="Ø"/>
              </a:pPr>
              <a:endParaRPr lang="en-US" sz="3200" dirty="0">
                <a:solidFill>
                  <a:schemeClr val="tx1">
                    <a:lumMod val="95000"/>
                    <a:lumOff val="5000"/>
                  </a:schemeClr>
                </a:solidFill>
                <a:latin typeface="DM Sans" pitchFamily="2" charset="0"/>
              </a:endParaRPr>
            </a:p>
            <a:p>
              <a:pPr algn="l">
                <a:lnSpc>
                  <a:spcPts val="3499"/>
                </a:lnSpc>
              </a:pPr>
              <a:endParaRPr lang="en-US" sz="2499" dirty="0">
                <a:solidFill>
                  <a:schemeClr val="tx1">
                    <a:lumMod val="95000"/>
                    <a:lumOff val="5000"/>
                  </a:schemeClr>
                </a:solidFill>
                <a:latin typeface="DM Sans"/>
              </a:endParaRPr>
            </a:p>
          </p:txBody>
        </p:sp>
      </p:grpSp>
      <p:pic>
        <p:nvPicPr>
          <p:cNvPr id="11" name="Picture 10">
            <a:extLst>
              <a:ext uri="{FF2B5EF4-FFF2-40B4-BE49-F238E27FC236}">
                <a16:creationId xmlns="" xmlns:a16="http://schemas.microsoft.com/office/drawing/2014/main" id="{7C2EE74C-E99B-87D6-0FB1-4190A6F191D9}"/>
              </a:ext>
            </a:extLst>
          </p:cNvPr>
          <p:cNvPicPr>
            <a:picLocks noChangeAspect="1"/>
          </p:cNvPicPr>
          <p:nvPr/>
        </p:nvPicPr>
        <p:blipFill>
          <a:blip r:embed="rId3"/>
          <a:stretch>
            <a:fillRect/>
          </a:stretch>
        </p:blipFill>
        <p:spPr>
          <a:xfrm>
            <a:off x="800012" y="3390900"/>
            <a:ext cx="5715000" cy="381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3" name="Group 3"/>
          <p:cNvGrpSpPr/>
          <p:nvPr/>
        </p:nvGrpSpPr>
        <p:grpSpPr>
          <a:xfrm>
            <a:off x="1420584" y="1683607"/>
            <a:ext cx="14208129" cy="4340463"/>
            <a:chOff x="191580" y="-3685833"/>
            <a:chExt cx="18944171" cy="5787282"/>
          </a:xfrm>
        </p:grpSpPr>
        <p:sp>
          <p:nvSpPr>
            <p:cNvPr id="4" name="TextBox 4"/>
            <p:cNvSpPr txBox="1"/>
            <p:nvPr/>
          </p:nvSpPr>
          <p:spPr>
            <a:xfrm>
              <a:off x="10122386" y="-3685833"/>
              <a:ext cx="9013365" cy="1382258"/>
            </a:xfrm>
            <a:prstGeom prst="rect">
              <a:avLst/>
            </a:prstGeom>
          </p:spPr>
          <p:txBody>
            <a:bodyPr lIns="0" tIns="0" rIns="0" bIns="0" rtlCol="0" anchor="t">
              <a:spAutoFit/>
            </a:bodyPr>
            <a:lstStyle/>
            <a:p>
              <a:pPr algn="l">
                <a:lnSpc>
                  <a:spcPts val="7200"/>
                </a:lnSpc>
                <a:spcBef>
                  <a:spcPct val="0"/>
                </a:spcBef>
              </a:pPr>
              <a:r>
                <a:rPr lang="en-US" sz="9000" dirty="0">
                  <a:solidFill>
                    <a:srgbClr val="000000"/>
                  </a:solidFill>
                  <a:latin typeface="Centaur" pitchFamily="18" charset="0"/>
                </a:rPr>
                <a:t>Scope</a:t>
              </a:r>
            </a:p>
          </p:txBody>
        </p:sp>
        <p:sp>
          <p:nvSpPr>
            <p:cNvPr id="5" name="TextBox 5"/>
            <p:cNvSpPr txBox="1"/>
            <p:nvPr/>
          </p:nvSpPr>
          <p:spPr>
            <a:xfrm>
              <a:off x="191580" y="1534712"/>
              <a:ext cx="4315103" cy="566737"/>
            </a:xfrm>
            <a:prstGeom prst="rect">
              <a:avLst/>
            </a:prstGeom>
          </p:spPr>
          <p:txBody>
            <a:bodyPr lIns="0" tIns="0" rIns="0" bIns="0" rtlCol="0" anchor="t">
              <a:spAutoFit/>
            </a:bodyPr>
            <a:lstStyle/>
            <a:p>
              <a:pPr algn="l">
                <a:lnSpc>
                  <a:spcPts val="3249"/>
                </a:lnSpc>
              </a:pPr>
              <a:endParaRPr lang="en-US" sz="3200" dirty="0">
                <a:solidFill>
                  <a:schemeClr val="tx1">
                    <a:lumMod val="95000"/>
                    <a:lumOff val="5000"/>
                  </a:schemeClr>
                </a:solidFill>
                <a:latin typeface="DM Sans"/>
              </a:endParaRPr>
            </a:p>
          </p:txBody>
        </p:sp>
      </p:grpSp>
      <p:grpSp>
        <p:nvGrpSpPr>
          <p:cNvPr id="7" name="Group 7"/>
          <p:cNvGrpSpPr/>
          <p:nvPr/>
        </p:nvGrpSpPr>
        <p:grpSpPr>
          <a:xfrm>
            <a:off x="8883437" y="1480380"/>
            <a:ext cx="10928563" cy="7637013"/>
            <a:chOff x="-9007958" y="-9525"/>
            <a:chExt cx="17811821" cy="6580686"/>
          </a:xfrm>
        </p:grpSpPr>
        <p:sp>
          <p:nvSpPr>
            <p:cNvPr id="8" name="TextBox 8"/>
            <p:cNvSpPr txBox="1"/>
            <p:nvPr/>
          </p:nvSpPr>
          <p:spPr>
            <a:xfrm>
              <a:off x="0" y="-9525"/>
              <a:ext cx="8803863" cy="615553"/>
            </a:xfrm>
            <a:prstGeom prst="rect">
              <a:avLst/>
            </a:prstGeom>
          </p:spPr>
          <p:txBody>
            <a:bodyPr lIns="0" tIns="0" rIns="0" bIns="0" rtlCol="0" anchor="t">
              <a:spAutoFit/>
            </a:bodyPr>
            <a:lstStyle/>
            <a:p>
              <a:pPr marL="0" lvl="0" indent="0" algn="l">
                <a:lnSpc>
                  <a:spcPts val="3600"/>
                </a:lnSpc>
                <a:spcBef>
                  <a:spcPct val="0"/>
                </a:spcBef>
              </a:pPr>
              <a:endParaRPr lang="en-US" sz="3000" dirty="0">
                <a:solidFill>
                  <a:srgbClr val="000000"/>
                </a:solidFill>
                <a:latin typeface="DM Sans Bold"/>
              </a:endParaRPr>
            </a:p>
          </p:txBody>
        </p:sp>
        <p:sp>
          <p:nvSpPr>
            <p:cNvPr id="9" name="TextBox 9"/>
            <p:cNvSpPr txBox="1"/>
            <p:nvPr/>
          </p:nvSpPr>
          <p:spPr>
            <a:xfrm>
              <a:off x="-9007958" y="1479208"/>
              <a:ext cx="13246802" cy="5091953"/>
            </a:xfrm>
            <a:prstGeom prst="rect">
              <a:avLst/>
            </a:prstGeom>
          </p:spPr>
          <p:txBody>
            <a:bodyPr wrap="square" lIns="0" tIns="0" rIns="0" bIns="0" rtlCol="0" anchor="t">
              <a:spAutoFit/>
            </a:bodyPr>
            <a:lstStyle/>
            <a:p>
              <a:pPr marL="727074" lvl="1" indent="-457200" algn="just">
                <a:lnSpc>
                  <a:spcPct val="150000"/>
                </a:lnSpc>
                <a:buFont typeface="Wingdings" panose="05000000000000000000" pitchFamily="2" charset="2"/>
                <a:buChar char="Ø"/>
              </a:pPr>
              <a:r>
                <a:rPr lang="en-US" sz="3200" b="0" i="0" dirty="0">
                  <a:solidFill>
                    <a:srgbClr val="000000"/>
                  </a:solidFill>
                  <a:effectLst/>
                  <a:latin typeface="Cambria Math" pitchFamily="18" charset="0"/>
                  <a:ea typeface="Cambria Math" pitchFamily="18" charset="0"/>
                </a:rPr>
                <a:t>Online</a:t>
              </a:r>
              <a:r>
                <a:rPr lang="en-US" sz="3200" dirty="0">
                  <a:solidFill>
                    <a:srgbClr val="000000"/>
                  </a:solidFill>
                  <a:latin typeface="Cambria Math" pitchFamily="18" charset="0"/>
                  <a:ea typeface="Cambria Math" pitchFamily="18" charset="0"/>
                </a:rPr>
                <a:t> </a:t>
              </a:r>
              <a:r>
                <a:rPr lang="en-US" sz="3200" b="0" i="0" dirty="0">
                  <a:solidFill>
                    <a:srgbClr val="000000"/>
                  </a:solidFill>
                  <a:effectLst/>
                  <a:latin typeface="Cambria Math" pitchFamily="18" charset="0"/>
                  <a:ea typeface="Cambria Math" pitchFamily="18" charset="0"/>
                </a:rPr>
                <a:t>Examination System is developed or designed for educational institutes.</a:t>
              </a:r>
            </a:p>
            <a:p>
              <a:pPr marL="727074" lvl="1" indent="-457200" algn="just">
                <a:lnSpc>
                  <a:spcPct val="150000"/>
                </a:lnSpc>
                <a:buFont typeface="Wingdings" panose="05000000000000000000" pitchFamily="2" charset="2"/>
                <a:buChar char="Ø"/>
              </a:pPr>
              <a:r>
                <a:rPr lang="en-US" sz="3200" b="0" i="0" dirty="0">
                  <a:solidFill>
                    <a:srgbClr val="000000"/>
                  </a:solidFill>
                  <a:effectLst/>
                  <a:latin typeface="Cambria Math" pitchFamily="18" charset="0"/>
                  <a:ea typeface="Cambria Math" pitchFamily="18" charset="0"/>
                </a:rPr>
                <a:t>Design to provide or facilitate Administrator and </a:t>
              </a:r>
              <a:r>
                <a:rPr lang="en-US" sz="3200" b="0" i="0" dirty="0" smtClean="0">
                  <a:solidFill>
                    <a:srgbClr val="000000"/>
                  </a:solidFill>
                  <a:effectLst/>
                  <a:latin typeface="Cambria Math" pitchFamily="18" charset="0"/>
                  <a:ea typeface="Cambria Math" pitchFamily="18" charset="0"/>
                </a:rPr>
                <a:t>Student.</a:t>
              </a:r>
              <a:endParaRPr lang="en-US" sz="3200" b="0" i="0" dirty="0">
                <a:solidFill>
                  <a:srgbClr val="000000"/>
                </a:solidFill>
                <a:effectLst/>
                <a:latin typeface="Cambria Math" pitchFamily="18" charset="0"/>
                <a:ea typeface="Cambria Math" pitchFamily="18" charset="0"/>
              </a:endParaRPr>
            </a:p>
            <a:p>
              <a:pPr marL="727074" lvl="1" indent="-457200" algn="just">
                <a:lnSpc>
                  <a:spcPct val="150000"/>
                </a:lnSpc>
                <a:buFont typeface="Wingdings" panose="05000000000000000000" pitchFamily="2" charset="2"/>
                <a:buChar char="Ø"/>
              </a:pPr>
              <a:r>
                <a:rPr lang="en-US" sz="3200" b="0" i="0" dirty="0">
                  <a:solidFill>
                    <a:srgbClr val="000000"/>
                  </a:solidFill>
                  <a:effectLst/>
                  <a:latin typeface="Cambria Math" pitchFamily="18" charset="0"/>
                  <a:ea typeface="Cambria Math" pitchFamily="18" charset="0"/>
                </a:rPr>
                <a:t>Complete and safe information is provided to user.</a:t>
              </a:r>
            </a:p>
            <a:p>
              <a:pPr marL="727074" lvl="1" indent="-457200" algn="just">
                <a:lnSpc>
                  <a:spcPct val="150000"/>
                </a:lnSpc>
                <a:buFont typeface="Wingdings" panose="05000000000000000000" pitchFamily="2" charset="2"/>
                <a:buChar char="Ø"/>
              </a:pPr>
              <a:r>
                <a:rPr lang="en-US" sz="3200" b="0" i="0" dirty="0">
                  <a:solidFill>
                    <a:srgbClr val="000000"/>
                  </a:solidFill>
                  <a:effectLst/>
                  <a:latin typeface="Cambria Math" pitchFamily="18" charset="0"/>
                  <a:ea typeface="Cambria Math" pitchFamily="18" charset="0"/>
                </a:rPr>
                <a:t>Can be used anywhere anytime as it is web based application.</a:t>
              </a:r>
              <a:endParaRPr lang="en-US" sz="3200" dirty="0">
                <a:solidFill>
                  <a:srgbClr val="000000"/>
                </a:solidFill>
                <a:latin typeface="Cambria Math" pitchFamily="18" charset="0"/>
                <a:ea typeface="Cambria Math" pitchFamily="18" charset="0"/>
              </a:endParaRPr>
            </a:p>
          </p:txBody>
        </p:sp>
      </p:grpSp>
      <p:grpSp>
        <p:nvGrpSpPr>
          <p:cNvPr id="10" name="Group 10"/>
          <p:cNvGrpSpPr/>
          <p:nvPr/>
        </p:nvGrpSpPr>
        <p:grpSpPr>
          <a:xfrm>
            <a:off x="10408204" y="7174838"/>
            <a:ext cx="6736796" cy="1631782"/>
            <a:chOff x="0" y="-9525"/>
            <a:chExt cx="8982394" cy="2175709"/>
          </a:xfrm>
        </p:grpSpPr>
        <p:sp>
          <p:nvSpPr>
            <p:cNvPr id="11" name="TextBox 11"/>
            <p:cNvSpPr txBox="1"/>
            <p:nvPr/>
          </p:nvSpPr>
          <p:spPr>
            <a:xfrm>
              <a:off x="0" y="-9525"/>
              <a:ext cx="8803863" cy="615553"/>
            </a:xfrm>
            <a:prstGeom prst="rect">
              <a:avLst/>
            </a:prstGeom>
          </p:spPr>
          <p:txBody>
            <a:bodyPr lIns="0" tIns="0" rIns="0" bIns="0" rtlCol="0" anchor="t">
              <a:spAutoFit/>
            </a:bodyPr>
            <a:lstStyle/>
            <a:p>
              <a:pPr marL="0" lvl="0" indent="0" algn="l">
                <a:lnSpc>
                  <a:spcPts val="3600"/>
                </a:lnSpc>
                <a:spcBef>
                  <a:spcPct val="0"/>
                </a:spcBef>
              </a:pPr>
              <a:endParaRPr lang="en-US" sz="3000" dirty="0">
                <a:solidFill>
                  <a:srgbClr val="000000"/>
                </a:solidFill>
                <a:latin typeface="DM Sans Bold"/>
              </a:endParaRPr>
            </a:p>
          </p:txBody>
        </p:sp>
        <p:sp>
          <p:nvSpPr>
            <p:cNvPr id="12" name="TextBox 12"/>
            <p:cNvSpPr txBox="1"/>
            <p:nvPr/>
          </p:nvSpPr>
          <p:spPr>
            <a:xfrm>
              <a:off x="178531" y="1595259"/>
              <a:ext cx="8803863" cy="570925"/>
            </a:xfrm>
            <a:prstGeom prst="rect">
              <a:avLst/>
            </a:prstGeom>
          </p:spPr>
          <p:txBody>
            <a:bodyPr lIns="0" tIns="0" rIns="0" bIns="0" rtlCol="0" anchor="t">
              <a:spAutoFit/>
            </a:bodyPr>
            <a:lstStyle/>
            <a:p>
              <a:pPr marL="269874" lvl="1" algn="l">
                <a:lnSpc>
                  <a:spcPts val="3499"/>
                </a:lnSpc>
              </a:pPr>
              <a:endParaRPr lang="en-US" sz="2499" dirty="0">
                <a:solidFill>
                  <a:srgbClr val="000000"/>
                </a:solidFill>
                <a:latin typeface="DM Sans"/>
              </a:endParaRPr>
            </a:p>
          </p:txBody>
        </p:sp>
      </p:grpSp>
      <p:sp>
        <p:nvSpPr>
          <p:cNvPr id="15" name="Freeform 2">
            <a:extLst>
              <a:ext uri="{FF2B5EF4-FFF2-40B4-BE49-F238E27FC236}">
                <a16:creationId xmlns="" xmlns:a16="http://schemas.microsoft.com/office/drawing/2014/main" id="{C8C1BDC0-B090-D479-940D-35A027C1A810}"/>
              </a:ext>
            </a:extLst>
          </p:cNvPr>
          <p:cNvSpPr/>
          <p:nvPr/>
        </p:nvSpPr>
        <p:spPr>
          <a:xfrm>
            <a:off x="13421438" y="-1109555"/>
            <a:ext cx="5562600" cy="4610413"/>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sp>
      <p:pic>
        <p:nvPicPr>
          <p:cNvPr id="2" name="Picture 1">
            <a:extLst>
              <a:ext uri="{FF2B5EF4-FFF2-40B4-BE49-F238E27FC236}">
                <a16:creationId xmlns="" xmlns:a16="http://schemas.microsoft.com/office/drawing/2014/main" id="{247EA2A9-E30F-2F97-492A-F962B3C134AC}"/>
              </a:ext>
            </a:extLst>
          </p:cNvPr>
          <p:cNvPicPr>
            <a:picLocks noChangeAspect="1"/>
          </p:cNvPicPr>
          <p:nvPr/>
        </p:nvPicPr>
        <p:blipFill>
          <a:blip r:embed="rId3"/>
          <a:stretch>
            <a:fillRect/>
          </a:stretch>
        </p:blipFill>
        <p:spPr>
          <a:xfrm>
            <a:off x="1276898" y="3336839"/>
            <a:ext cx="6137536" cy="40916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2" name="TextBox 12"/>
          <p:cNvSpPr txBox="1"/>
          <p:nvPr/>
        </p:nvSpPr>
        <p:spPr>
          <a:xfrm>
            <a:off x="685800" y="1756201"/>
            <a:ext cx="15822178" cy="861774"/>
          </a:xfrm>
          <a:prstGeom prst="rect">
            <a:avLst/>
          </a:prstGeom>
        </p:spPr>
        <p:txBody>
          <a:bodyPr wrap="square" lIns="0" tIns="0" rIns="0" bIns="0" rtlCol="0" anchor="t">
            <a:spAutoFit/>
          </a:bodyPr>
          <a:lstStyle/>
          <a:p>
            <a:pPr>
              <a:spcBef>
                <a:spcPct val="0"/>
              </a:spcBef>
            </a:pPr>
            <a:r>
              <a:rPr lang="en-US" sz="5600" b="1" dirty="0">
                <a:solidFill>
                  <a:srgbClr val="000000"/>
                </a:solidFill>
                <a:latin typeface="Century" pitchFamily="18" charset="0"/>
              </a:rPr>
              <a:t>Computerized </a:t>
            </a:r>
            <a:r>
              <a:rPr lang="en-US" sz="5600" b="1" dirty="0" err="1">
                <a:solidFill>
                  <a:srgbClr val="000000"/>
                </a:solidFill>
                <a:latin typeface="Century" pitchFamily="18" charset="0"/>
              </a:rPr>
              <a:t>vs</a:t>
            </a:r>
            <a:r>
              <a:rPr lang="en-US" sz="5600" b="1" dirty="0">
                <a:solidFill>
                  <a:srgbClr val="000000"/>
                </a:solidFill>
                <a:latin typeface="Century" pitchFamily="18" charset="0"/>
              </a:rPr>
              <a:t> </a:t>
            </a:r>
            <a:r>
              <a:rPr lang="en-US" sz="5600" b="1" dirty="0" smtClean="0">
                <a:solidFill>
                  <a:srgbClr val="000000"/>
                </a:solidFill>
                <a:latin typeface="Century" pitchFamily="18" charset="0"/>
              </a:rPr>
              <a:t>Manual Examination </a:t>
            </a:r>
            <a:r>
              <a:rPr lang="en-US" sz="5600" b="1" dirty="0">
                <a:solidFill>
                  <a:srgbClr val="000000"/>
                </a:solidFill>
                <a:latin typeface="Century" pitchFamily="18" charset="0"/>
              </a:rPr>
              <a:t>system </a:t>
            </a:r>
          </a:p>
        </p:txBody>
      </p:sp>
      <p:sp>
        <p:nvSpPr>
          <p:cNvPr id="13" name="TextBox 13"/>
          <p:cNvSpPr txBox="1"/>
          <p:nvPr/>
        </p:nvSpPr>
        <p:spPr>
          <a:xfrm>
            <a:off x="1524000" y="3016303"/>
            <a:ext cx="8077200" cy="4953215"/>
          </a:xfrm>
          <a:prstGeom prst="rect">
            <a:avLst/>
          </a:prstGeom>
        </p:spPr>
        <p:txBody>
          <a:bodyPr wrap="square" lIns="0" tIns="0" rIns="0" bIns="0" rtlCol="0" anchor="t">
            <a:spAutoFit/>
          </a:bodyPr>
          <a:lstStyle/>
          <a:p>
            <a:pPr marL="781050" lvl="1" indent="-457200" algn="l">
              <a:lnSpc>
                <a:spcPct val="150000"/>
              </a:lnSpc>
              <a:buFont typeface="Wingdings" panose="05000000000000000000" pitchFamily="2" charset="2"/>
              <a:buChar char="Ø"/>
            </a:pPr>
            <a:r>
              <a:rPr lang="en-IN" sz="3200" b="0" i="0" dirty="0">
                <a:solidFill>
                  <a:srgbClr val="000000"/>
                </a:solidFill>
                <a:effectLst/>
                <a:latin typeface="Cambria Math" pitchFamily="18" charset="0"/>
                <a:ea typeface="Cambria Math" pitchFamily="18" charset="0"/>
              </a:rPr>
              <a:t>Time saving</a:t>
            </a:r>
            <a:endParaRPr lang="en-US" sz="3200" b="0" i="0" dirty="0">
              <a:solidFill>
                <a:srgbClr val="000000"/>
              </a:solidFill>
              <a:effectLst/>
              <a:latin typeface="Cambria Math" pitchFamily="18" charset="0"/>
              <a:ea typeface="Cambria Math" pitchFamily="18" charset="0"/>
            </a:endParaRPr>
          </a:p>
          <a:p>
            <a:pPr marL="781050" lvl="1" indent="-457200" algn="l">
              <a:lnSpc>
                <a:spcPct val="150000"/>
              </a:lnSpc>
              <a:buFont typeface="Wingdings" panose="05000000000000000000" pitchFamily="2" charset="2"/>
              <a:buChar char="Ø"/>
            </a:pPr>
            <a:r>
              <a:rPr lang="en-IN" sz="3200" b="0" i="0" dirty="0">
                <a:solidFill>
                  <a:srgbClr val="000000"/>
                </a:solidFill>
                <a:effectLst/>
                <a:latin typeface="Cambria Math" pitchFamily="18" charset="0"/>
                <a:ea typeface="Cambria Math" pitchFamily="18" charset="0"/>
              </a:rPr>
              <a:t> Increased efficiency</a:t>
            </a:r>
            <a:endParaRPr lang="en-US" sz="3200" dirty="0">
              <a:solidFill>
                <a:srgbClr val="000000"/>
              </a:solidFill>
              <a:latin typeface="Cambria Math" pitchFamily="18" charset="0"/>
              <a:ea typeface="Cambria Math" pitchFamily="18" charset="0"/>
            </a:endParaRPr>
          </a:p>
          <a:p>
            <a:pPr marL="781050" lvl="1" indent="-457200" algn="l">
              <a:lnSpc>
                <a:spcPct val="150000"/>
              </a:lnSpc>
              <a:buFont typeface="Wingdings" panose="05000000000000000000" pitchFamily="2" charset="2"/>
              <a:buChar char="Ø"/>
            </a:pPr>
            <a:r>
              <a:rPr lang="en-US" sz="3200" b="0" i="0" dirty="0">
                <a:solidFill>
                  <a:srgbClr val="000000"/>
                </a:solidFill>
                <a:effectLst/>
                <a:latin typeface="Cambria Math" pitchFamily="18" charset="0"/>
                <a:ea typeface="Cambria Math" pitchFamily="18" charset="0"/>
              </a:rPr>
              <a:t>Allows neat handling of data rather than error prone records</a:t>
            </a:r>
          </a:p>
          <a:p>
            <a:pPr marL="781050" lvl="1" indent="-457200" algn="l">
              <a:lnSpc>
                <a:spcPct val="150000"/>
              </a:lnSpc>
              <a:buFont typeface="Wingdings" panose="05000000000000000000" pitchFamily="2" charset="2"/>
              <a:buChar char="Ø"/>
            </a:pPr>
            <a:r>
              <a:rPr lang="en-IN" sz="3200" b="0" i="0" dirty="0">
                <a:solidFill>
                  <a:srgbClr val="000000"/>
                </a:solidFill>
                <a:effectLst/>
                <a:latin typeface="Cambria Math" pitchFamily="18" charset="0"/>
                <a:ea typeface="Cambria Math" pitchFamily="18" charset="0"/>
              </a:rPr>
              <a:t>Decreases overhead</a:t>
            </a:r>
          </a:p>
          <a:p>
            <a:pPr marL="781050" lvl="1" indent="-457200" algn="l">
              <a:lnSpc>
                <a:spcPct val="150000"/>
              </a:lnSpc>
              <a:buFont typeface="Wingdings" panose="05000000000000000000" pitchFamily="2" charset="2"/>
              <a:buChar char="Ø"/>
            </a:pPr>
            <a:r>
              <a:rPr lang="en-IN" sz="3200" b="0" i="0" dirty="0">
                <a:solidFill>
                  <a:srgbClr val="000000"/>
                </a:solidFill>
                <a:effectLst/>
                <a:latin typeface="Cambria Math" pitchFamily="18" charset="0"/>
                <a:ea typeface="Cambria Math" pitchFamily="18" charset="0"/>
              </a:rPr>
              <a:t>Accurate</a:t>
            </a:r>
          </a:p>
          <a:p>
            <a:pPr marL="647700" lvl="1" indent="-323850" algn="l">
              <a:lnSpc>
                <a:spcPts val="4200"/>
              </a:lnSpc>
              <a:buFont typeface="Arial"/>
              <a:buChar char="•"/>
            </a:pPr>
            <a:endParaRPr lang="en-US" sz="3200" dirty="0">
              <a:solidFill>
                <a:schemeClr val="tx1">
                  <a:lumMod val="95000"/>
                  <a:lumOff val="5000"/>
                </a:schemeClr>
              </a:solidFill>
              <a:latin typeface="DM Sans"/>
            </a:endParaRPr>
          </a:p>
        </p:txBody>
      </p:sp>
      <p:sp>
        <p:nvSpPr>
          <p:cNvPr id="18" name="Freeform 2">
            <a:extLst>
              <a:ext uri="{FF2B5EF4-FFF2-40B4-BE49-F238E27FC236}">
                <a16:creationId xmlns="" xmlns:a16="http://schemas.microsoft.com/office/drawing/2014/main" id="{EAC29F1A-5654-953B-5A2C-0C9B822D3842}"/>
              </a:ext>
            </a:extLst>
          </p:cNvPr>
          <p:cNvSpPr/>
          <p:nvPr/>
        </p:nvSpPr>
        <p:spPr>
          <a:xfrm rot="8412404">
            <a:off x="-210705" y="7140968"/>
            <a:ext cx="4510293" cy="4221926"/>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3"/>
            <a:stretch>
              <a:fillRect/>
            </a:stretch>
          </a:blipFill>
        </p:spPr>
      </p:sp>
      <p:pic>
        <p:nvPicPr>
          <p:cNvPr id="2" name="Picture 1">
            <a:extLst>
              <a:ext uri="{FF2B5EF4-FFF2-40B4-BE49-F238E27FC236}">
                <a16:creationId xmlns="" xmlns:a16="http://schemas.microsoft.com/office/drawing/2014/main" id="{A022DFDD-61EB-9E6C-5F0A-1BFECE78129E}"/>
              </a:ext>
            </a:extLst>
          </p:cNvPr>
          <p:cNvPicPr>
            <a:picLocks noChangeAspect="1"/>
          </p:cNvPicPr>
          <p:nvPr/>
        </p:nvPicPr>
        <p:blipFill>
          <a:blip r:embed="rId4"/>
          <a:stretch>
            <a:fillRect/>
          </a:stretch>
        </p:blipFill>
        <p:spPr>
          <a:xfrm>
            <a:off x="11430000" y="3543300"/>
            <a:ext cx="5867400" cy="38992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4" name="TextBox 4"/>
          <p:cNvSpPr txBox="1"/>
          <p:nvPr/>
        </p:nvSpPr>
        <p:spPr>
          <a:xfrm>
            <a:off x="8074574" y="1441431"/>
            <a:ext cx="10439400" cy="1381125"/>
          </a:xfrm>
          <a:prstGeom prst="rect">
            <a:avLst/>
          </a:prstGeom>
        </p:spPr>
        <p:txBody>
          <a:bodyPr wrap="square" lIns="0" tIns="0" rIns="0" bIns="0" rtlCol="0" anchor="t">
            <a:spAutoFit/>
          </a:bodyPr>
          <a:lstStyle/>
          <a:p>
            <a:pPr algn="l">
              <a:lnSpc>
                <a:spcPts val="10800"/>
              </a:lnSpc>
              <a:spcBef>
                <a:spcPct val="0"/>
              </a:spcBef>
            </a:pPr>
            <a:r>
              <a:rPr lang="en-US" sz="9000" dirty="0">
                <a:solidFill>
                  <a:srgbClr val="000000"/>
                </a:solidFill>
                <a:latin typeface="Century" pitchFamily="18" charset="0"/>
              </a:rPr>
              <a:t>Technology used</a:t>
            </a:r>
          </a:p>
        </p:txBody>
      </p:sp>
      <p:sp>
        <p:nvSpPr>
          <p:cNvPr id="5" name="TextBox 5"/>
          <p:cNvSpPr txBox="1"/>
          <p:nvPr/>
        </p:nvSpPr>
        <p:spPr>
          <a:xfrm>
            <a:off x="10972800" y="3628367"/>
            <a:ext cx="3236327" cy="406400"/>
          </a:xfrm>
          <a:prstGeom prst="rect">
            <a:avLst/>
          </a:prstGeom>
        </p:spPr>
        <p:txBody>
          <a:bodyPr lIns="0" tIns="0" rIns="0" bIns="0" rtlCol="0" anchor="t">
            <a:spAutoFit/>
          </a:bodyPr>
          <a:lstStyle/>
          <a:p>
            <a:pPr algn="r">
              <a:lnSpc>
                <a:spcPts val="3249"/>
              </a:lnSpc>
            </a:pPr>
            <a:endParaRPr lang="en-US" sz="2499" u="sng" dirty="0">
              <a:solidFill>
                <a:srgbClr val="000000"/>
              </a:solidFill>
              <a:latin typeface="DM Sans"/>
            </a:endParaRPr>
          </a:p>
        </p:txBody>
      </p:sp>
      <p:grpSp>
        <p:nvGrpSpPr>
          <p:cNvPr id="10" name="Group 10"/>
          <p:cNvGrpSpPr/>
          <p:nvPr/>
        </p:nvGrpSpPr>
        <p:grpSpPr>
          <a:xfrm>
            <a:off x="12931600" y="6052789"/>
            <a:ext cx="4327701" cy="693564"/>
            <a:chOff x="-722263" y="1639788"/>
            <a:chExt cx="5770268" cy="924753"/>
          </a:xfrm>
        </p:grpSpPr>
        <p:sp>
          <p:nvSpPr>
            <p:cNvPr id="11" name="TextBox 11"/>
            <p:cNvSpPr txBox="1"/>
            <p:nvPr/>
          </p:nvSpPr>
          <p:spPr>
            <a:xfrm>
              <a:off x="0" y="1846396"/>
              <a:ext cx="5048005" cy="718145"/>
            </a:xfrm>
            <a:prstGeom prst="rect">
              <a:avLst/>
            </a:prstGeom>
          </p:spPr>
          <p:txBody>
            <a:bodyPr lIns="0" tIns="0" rIns="0" bIns="0" rtlCol="0" anchor="t">
              <a:spAutoFit/>
            </a:bodyPr>
            <a:lstStyle/>
            <a:p>
              <a:pPr algn="l">
                <a:lnSpc>
                  <a:spcPts val="4200"/>
                </a:lnSpc>
              </a:pPr>
              <a:endParaRPr lang="en-US" sz="3500" dirty="0">
                <a:solidFill>
                  <a:srgbClr val="000000"/>
                </a:solidFill>
                <a:latin typeface="DM Sans Bold"/>
              </a:endParaRPr>
            </a:p>
          </p:txBody>
        </p:sp>
        <p:sp>
          <p:nvSpPr>
            <p:cNvPr id="12" name="TextBox 12"/>
            <p:cNvSpPr txBox="1"/>
            <p:nvPr/>
          </p:nvSpPr>
          <p:spPr>
            <a:xfrm>
              <a:off x="-722263" y="1639788"/>
              <a:ext cx="5048005" cy="570925"/>
            </a:xfrm>
            <a:prstGeom prst="rect">
              <a:avLst/>
            </a:prstGeom>
          </p:spPr>
          <p:txBody>
            <a:bodyPr lIns="0" tIns="0" rIns="0" bIns="0" rtlCol="0" anchor="t">
              <a:spAutoFit/>
            </a:bodyPr>
            <a:lstStyle/>
            <a:p>
              <a:pPr algn="l">
                <a:lnSpc>
                  <a:spcPts val="3499"/>
                </a:lnSpc>
              </a:pPr>
              <a:endParaRPr lang="en-US" sz="2499" dirty="0">
                <a:solidFill>
                  <a:srgbClr val="000000"/>
                </a:solidFill>
                <a:latin typeface="DM Sans"/>
              </a:endParaRPr>
            </a:p>
          </p:txBody>
        </p:sp>
      </p:grpSp>
      <p:grpSp>
        <p:nvGrpSpPr>
          <p:cNvPr id="14" name="Group 14"/>
          <p:cNvGrpSpPr/>
          <p:nvPr/>
        </p:nvGrpSpPr>
        <p:grpSpPr>
          <a:xfrm>
            <a:off x="1010261" y="6207745"/>
            <a:ext cx="3804442" cy="1879432"/>
            <a:chOff x="-24584" y="2010444"/>
            <a:chExt cx="5072589" cy="2505910"/>
          </a:xfrm>
        </p:grpSpPr>
        <p:sp>
          <p:nvSpPr>
            <p:cNvPr id="15" name="TextBox 15"/>
            <p:cNvSpPr txBox="1"/>
            <p:nvPr/>
          </p:nvSpPr>
          <p:spPr>
            <a:xfrm>
              <a:off x="-24584" y="2010444"/>
              <a:ext cx="5048005" cy="718145"/>
            </a:xfrm>
            <a:prstGeom prst="rect">
              <a:avLst/>
            </a:prstGeom>
          </p:spPr>
          <p:txBody>
            <a:bodyPr lIns="0" tIns="0" rIns="0" bIns="0" rtlCol="0" anchor="t">
              <a:spAutoFit/>
            </a:bodyPr>
            <a:lstStyle/>
            <a:p>
              <a:pPr algn="l">
                <a:lnSpc>
                  <a:spcPts val="4200"/>
                </a:lnSpc>
              </a:pPr>
              <a:endParaRPr lang="en-US" sz="3500" dirty="0">
                <a:solidFill>
                  <a:srgbClr val="000000"/>
                </a:solidFill>
                <a:latin typeface="DM Sans Bold"/>
              </a:endParaRPr>
            </a:p>
          </p:txBody>
        </p:sp>
        <p:sp>
          <p:nvSpPr>
            <p:cNvPr id="16" name="TextBox 16"/>
            <p:cNvSpPr txBox="1"/>
            <p:nvPr/>
          </p:nvSpPr>
          <p:spPr>
            <a:xfrm>
              <a:off x="0" y="3945429"/>
              <a:ext cx="5048005" cy="570925"/>
            </a:xfrm>
            <a:prstGeom prst="rect">
              <a:avLst/>
            </a:prstGeom>
          </p:spPr>
          <p:txBody>
            <a:bodyPr lIns="0" tIns="0" rIns="0" bIns="0" rtlCol="0" anchor="t">
              <a:spAutoFit/>
            </a:bodyPr>
            <a:lstStyle/>
            <a:p>
              <a:pPr algn="l">
                <a:lnSpc>
                  <a:spcPts val="3499"/>
                </a:lnSpc>
              </a:pPr>
              <a:r>
                <a:rPr lang="en-US" sz="2499" dirty="0">
                  <a:solidFill>
                    <a:srgbClr val="000000"/>
                  </a:solidFill>
                  <a:latin typeface="DM Sans"/>
                </a:rPr>
                <a:t>.</a:t>
              </a:r>
            </a:p>
          </p:txBody>
        </p:sp>
      </p:grpSp>
      <p:pic>
        <p:nvPicPr>
          <p:cNvPr id="19" name="Picture 18">
            <a:extLst>
              <a:ext uri="{FF2B5EF4-FFF2-40B4-BE49-F238E27FC236}">
                <a16:creationId xmlns="" xmlns:a16="http://schemas.microsoft.com/office/drawing/2014/main" id="{F64E6B45-1FDA-05F6-6D5D-7B3B87077785}"/>
              </a:ext>
            </a:extLst>
          </p:cNvPr>
          <p:cNvPicPr>
            <a:picLocks noChangeAspect="1"/>
          </p:cNvPicPr>
          <p:nvPr/>
        </p:nvPicPr>
        <p:blipFill>
          <a:blip r:embed="rId3"/>
          <a:stretch>
            <a:fillRect/>
          </a:stretch>
        </p:blipFill>
        <p:spPr>
          <a:xfrm>
            <a:off x="-990600" y="-571500"/>
            <a:ext cx="8148029" cy="4495800"/>
          </a:xfrm>
          <a:prstGeom prst="rect">
            <a:avLst/>
          </a:prstGeom>
        </p:spPr>
      </p:pic>
      <p:pic>
        <p:nvPicPr>
          <p:cNvPr id="2" name="Picture 1">
            <a:extLst>
              <a:ext uri="{FF2B5EF4-FFF2-40B4-BE49-F238E27FC236}">
                <a16:creationId xmlns="" xmlns:a16="http://schemas.microsoft.com/office/drawing/2014/main" id="{7D0894C7-00F7-573E-2128-59376036E803}"/>
              </a:ext>
            </a:extLst>
          </p:cNvPr>
          <p:cNvPicPr>
            <a:picLocks noChangeAspect="1"/>
          </p:cNvPicPr>
          <p:nvPr/>
        </p:nvPicPr>
        <p:blipFill>
          <a:blip r:embed="rId4"/>
          <a:stretch>
            <a:fillRect/>
          </a:stretch>
        </p:blipFill>
        <p:spPr>
          <a:xfrm>
            <a:off x="942980" y="3836329"/>
            <a:ext cx="6673022" cy="4432920"/>
          </a:xfrm>
          <a:prstGeom prst="rect">
            <a:avLst/>
          </a:prstGeom>
        </p:spPr>
      </p:pic>
      <p:sp>
        <p:nvSpPr>
          <p:cNvPr id="17" name="TextBox 13"/>
          <p:cNvSpPr txBox="1"/>
          <p:nvPr/>
        </p:nvSpPr>
        <p:spPr>
          <a:xfrm>
            <a:off x="7848600" y="3335084"/>
            <a:ext cx="10058400" cy="4970591"/>
          </a:xfrm>
          <a:prstGeom prst="rect">
            <a:avLst/>
          </a:prstGeom>
        </p:spPr>
        <p:txBody>
          <a:bodyPr wrap="square" lIns="0" tIns="0" rIns="0" bIns="0" rtlCol="0" anchor="t">
            <a:spAutoFit/>
          </a:bodyPr>
          <a:lstStyle/>
          <a:p>
            <a:pPr marL="323850" lvl="1">
              <a:lnSpc>
                <a:spcPct val="150000"/>
              </a:lnSpc>
            </a:pPr>
            <a:r>
              <a:rPr lang="en-US" sz="3200" dirty="0">
                <a:solidFill>
                  <a:srgbClr val="000000"/>
                </a:solidFill>
                <a:latin typeface="Cambria Math" pitchFamily="18" charset="0"/>
                <a:ea typeface="Cambria Math" pitchFamily="18" charset="0"/>
              </a:rPr>
              <a:t>We will employ a range of technologies to build this system:</a:t>
            </a:r>
          </a:p>
          <a:p>
            <a:pPr marL="781050" lvl="1" indent="-457200">
              <a:lnSpc>
                <a:spcPct val="150000"/>
              </a:lnSpc>
              <a:buFont typeface="Wingdings" panose="05000000000000000000" pitchFamily="2" charset="2"/>
              <a:buChar char="Ø"/>
            </a:pPr>
            <a:r>
              <a:rPr lang="en-US" sz="3200" dirty="0">
                <a:solidFill>
                  <a:srgbClr val="000000"/>
                </a:solidFill>
                <a:latin typeface="Cambria Math" pitchFamily="18" charset="0"/>
                <a:ea typeface="Cambria Math" pitchFamily="18" charset="0"/>
              </a:rPr>
              <a:t>For the frontend, we will use </a:t>
            </a:r>
            <a:r>
              <a:rPr lang="en-US" sz="3200" dirty="0" smtClean="0">
                <a:solidFill>
                  <a:srgbClr val="000000"/>
                </a:solidFill>
                <a:latin typeface="Cambria Math" pitchFamily="18" charset="0"/>
                <a:ea typeface="Cambria Math" pitchFamily="18" charset="0"/>
              </a:rPr>
              <a:t>React.js. and Typescript</a:t>
            </a:r>
            <a:endParaRPr lang="en-US" sz="3200" dirty="0">
              <a:solidFill>
                <a:srgbClr val="000000"/>
              </a:solidFill>
              <a:latin typeface="Cambria Math" pitchFamily="18" charset="0"/>
              <a:ea typeface="Cambria Math" pitchFamily="18" charset="0"/>
            </a:endParaRPr>
          </a:p>
          <a:p>
            <a:pPr marL="781050" lvl="1" indent="-457200">
              <a:lnSpc>
                <a:spcPct val="150000"/>
              </a:lnSpc>
              <a:buFont typeface="Wingdings" panose="05000000000000000000" pitchFamily="2" charset="2"/>
              <a:buChar char="Ø"/>
            </a:pPr>
            <a:r>
              <a:rPr lang="en-US" sz="3200" dirty="0">
                <a:solidFill>
                  <a:srgbClr val="000000"/>
                </a:solidFill>
                <a:latin typeface="Cambria Math" pitchFamily="18" charset="0"/>
                <a:ea typeface="Cambria Math" pitchFamily="18" charset="0"/>
              </a:rPr>
              <a:t>On the backend, we will implement Node.js and </a:t>
            </a:r>
            <a:r>
              <a:rPr lang="en-US" sz="3200" dirty="0" smtClean="0">
                <a:solidFill>
                  <a:srgbClr val="000000"/>
                </a:solidFill>
                <a:latin typeface="Cambria Math" pitchFamily="18" charset="0"/>
                <a:ea typeface="Cambria Math" pitchFamily="18" charset="0"/>
              </a:rPr>
              <a:t>Express.js and Typescript.</a:t>
            </a:r>
            <a:endParaRPr lang="en-US" sz="3200" dirty="0">
              <a:solidFill>
                <a:srgbClr val="000000"/>
              </a:solidFill>
              <a:latin typeface="Cambria Math" pitchFamily="18" charset="0"/>
              <a:ea typeface="Cambria Math" pitchFamily="18" charset="0"/>
            </a:endParaRPr>
          </a:p>
          <a:p>
            <a:pPr marL="781050" lvl="1" indent="-457200">
              <a:lnSpc>
                <a:spcPct val="150000"/>
              </a:lnSpc>
              <a:buFont typeface="Wingdings" panose="05000000000000000000" pitchFamily="2" charset="2"/>
              <a:buChar char="Ø"/>
            </a:pPr>
            <a:r>
              <a:rPr lang="en-US" sz="3200" dirty="0" err="1" smtClean="0">
                <a:solidFill>
                  <a:srgbClr val="000000"/>
                </a:solidFill>
                <a:latin typeface="Cambria Math" pitchFamily="18" charset="0"/>
                <a:ea typeface="Cambria Math" pitchFamily="18" charset="0"/>
              </a:rPr>
              <a:t>Mongodb</a:t>
            </a:r>
            <a:r>
              <a:rPr lang="en-US" sz="3200" dirty="0" smtClean="0">
                <a:solidFill>
                  <a:srgbClr val="000000"/>
                </a:solidFill>
                <a:latin typeface="Cambria Math" pitchFamily="18" charset="0"/>
                <a:ea typeface="Cambria Math" pitchFamily="18" charset="0"/>
              </a:rPr>
              <a:t> </a:t>
            </a:r>
            <a:r>
              <a:rPr lang="en-US" sz="3200" dirty="0">
                <a:solidFill>
                  <a:srgbClr val="000000"/>
                </a:solidFill>
                <a:latin typeface="Cambria Math" pitchFamily="18" charset="0"/>
                <a:ea typeface="Cambria Math" pitchFamily="18" charset="0"/>
              </a:rPr>
              <a:t>will serve as our database.</a:t>
            </a:r>
          </a:p>
          <a:p>
            <a:pPr marL="647700" lvl="1" indent="-323850" algn="l">
              <a:lnSpc>
                <a:spcPts val="4200"/>
              </a:lnSpc>
              <a:buFont typeface="Arial"/>
              <a:buChar char="•"/>
            </a:pPr>
            <a:endParaRPr lang="en-US" sz="3200" dirty="0">
              <a:solidFill>
                <a:schemeClr val="tx1">
                  <a:lumMod val="95000"/>
                  <a:lumOff val="5000"/>
                </a:schemeClr>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2152296">
            <a:off x="14024568" y="-999313"/>
            <a:ext cx="4141892" cy="5254728"/>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sp>
      <p:sp>
        <p:nvSpPr>
          <p:cNvPr id="4" name="TextBox 4"/>
          <p:cNvSpPr txBox="1"/>
          <p:nvPr/>
        </p:nvSpPr>
        <p:spPr>
          <a:xfrm>
            <a:off x="990600" y="390276"/>
            <a:ext cx="6147931" cy="1237775"/>
          </a:xfrm>
          <a:prstGeom prst="rect">
            <a:avLst/>
          </a:prstGeom>
        </p:spPr>
        <p:txBody>
          <a:bodyPr wrap="square" lIns="0" tIns="0" rIns="0" bIns="0" rtlCol="0" anchor="t">
            <a:spAutoFit/>
          </a:bodyPr>
          <a:lstStyle/>
          <a:p>
            <a:pPr algn="l">
              <a:lnSpc>
                <a:spcPts val="10800"/>
              </a:lnSpc>
              <a:spcBef>
                <a:spcPct val="0"/>
              </a:spcBef>
            </a:pPr>
            <a:r>
              <a:rPr lang="en-US" sz="7200" dirty="0">
                <a:solidFill>
                  <a:srgbClr val="000000"/>
                </a:solidFill>
                <a:latin typeface="Century" pitchFamily="18" charset="0"/>
              </a:rPr>
              <a:t>Design view</a:t>
            </a:r>
          </a:p>
        </p:txBody>
      </p:sp>
      <p:pic>
        <p:nvPicPr>
          <p:cNvPr id="5" name="Picture 4"/>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7654"/>
          <a:stretch/>
        </p:blipFill>
        <p:spPr bwMode="auto">
          <a:xfrm>
            <a:off x="4038600" y="1666150"/>
            <a:ext cx="11277599" cy="8258900"/>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990600" y="2184112"/>
            <a:ext cx="3048000" cy="584775"/>
          </a:xfrm>
          <a:prstGeom prst="rect">
            <a:avLst/>
          </a:prstGeom>
          <a:noFill/>
        </p:spPr>
        <p:txBody>
          <a:bodyPr wrap="square" rtlCol="0">
            <a:spAutoFit/>
          </a:bodyPr>
          <a:lstStyle/>
          <a:p>
            <a:r>
              <a:rPr lang="en-IN" sz="3200" dirty="0" smtClean="0">
                <a:effectLst>
                  <a:outerShdw blurRad="38100" dist="38100" dir="2700000" algn="tl">
                    <a:srgbClr val="000000">
                      <a:alpha val="43137"/>
                    </a:srgbClr>
                  </a:outerShdw>
                </a:effectLst>
                <a:latin typeface="Century" pitchFamily="18" charset="0"/>
              </a:rPr>
              <a:t>1. Flow </a:t>
            </a:r>
            <a:r>
              <a:rPr lang="en-IN" sz="3200" dirty="0">
                <a:effectLst>
                  <a:outerShdw blurRad="38100" dist="38100" dir="2700000" algn="tl">
                    <a:srgbClr val="000000">
                      <a:alpha val="43137"/>
                    </a:srgbClr>
                  </a:outerShdw>
                </a:effectLst>
                <a:latin typeface="Century" pitchFamily="18" charset="0"/>
              </a:rPr>
              <a:t>Chart</a:t>
            </a:r>
          </a:p>
        </p:txBody>
      </p:sp>
    </p:spTree>
    <p:extLst>
      <p:ext uri="{BB962C8B-B14F-4D97-AF65-F5344CB8AC3E}">
        <p14:creationId xmlns:p14="http://schemas.microsoft.com/office/powerpoint/2010/main" val="989968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2152296">
            <a:off x="14024568" y="-999313"/>
            <a:ext cx="4141892" cy="5254728"/>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sp>
      <p:sp>
        <p:nvSpPr>
          <p:cNvPr id="4" name="TextBox 4"/>
          <p:cNvSpPr txBox="1"/>
          <p:nvPr/>
        </p:nvSpPr>
        <p:spPr>
          <a:xfrm>
            <a:off x="990600" y="390276"/>
            <a:ext cx="6147931" cy="1237775"/>
          </a:xfrm>
          <a:prstGeom prst="rect">
            <a:avLst/>
          </a:prstGeom>
        </p:spPr>
        <p:txBody>
          <a:bodyPr wrap="square" lIns="0" tIns="0" rIns="0" bIns="0" rtlCol="0" anchor="t">
            <a:spAutoFit/>
          </a:bodyPr>
          <a:lstStyle/>
          <a:p>
            <a:pPr algn="l">
              <a:lnSpc>
                <a:spcPts val="10800"/>
              </a:lnSpc>
              <a:spcBef>
                <a:spcPct val="0"/>
              </a:spcBef>
            </a:pPr>
            <a:r>
              <a:rPr lang="en-US" sz="7200" dirty="0">
                <a:solidFill>
                  <a:srgbClr val="000000"/>
                </a:solidFill>
                <a:latin typeface="Century" pitchFamily="18" charset="0"/>
              </a:rPr>
              <a:t>Design view</a:t>
            </a:r>
          </a:p>
        </p:txBody>
      </p:sp>
      <p:sp>
        <p:nvSpPr>
          <p:cNvPr id="6" name="TextBox 5"/>
          <p:cNvSpPr txBox="1"/>
          <p:nvPr/>
        </p:nvSpPr>
        <p:spPr>
          <a:xfrm>
            <a:off x="990600" y="2171700"/>
            <a:ext cx="4495800" cy="584775"/>
          </a:xfrm>
          <a:prstGeom prst="rect">
            <a:avLst/>
          </a:prstGeom>
          <a:noFill/>
        </p:spPr>
        <p:txBody>
          <a:bodyPr wrap="square" rtlCol="0">
            <a:spAutoFit/>
          </a:bodyPr>
          <a:lstStyle/>
          <a:p>
            <a:r>
              <a:rPr lang="en-IN" sz="3200" dirty="0">
                <a:effectLst>
                  <a:outerShdw blurRad="38100" dist="38100" dir="2700000" algn="tl">
                    <a:srgbClr val="000000">
                      <a:alpha val="43137"/>
                    </a:srgbClr>
                  </a:outerShdw>
                </a:effectLst>
                <a:latin typeface="Century" pitchFamily="18" charset="0"/>
              </a:rPr>
              <a:t>2</a:t>
            </a:r>
            <a:r>
              <a:rPr lang="en-IN" sz="3200" dirty="0" smtClean="0">
                <a:effectLst>
                  <a:outerShdw blurRad="38100" dist="38100" dir="2700000" algn="tl">
                    <a:srgbClr val="000000">
                      <a:alpha val="43137"/>
                    </a:srgbClr>
                  </a:outerShdw>
                </a:effectLst>
                <a:latin typeface="Century" pitchFamily="18" charset="0"/>
              </a:rPr>
              <a:t>. </a:t>
            </a:r>
            <a:r>
              <a:rPr lang="en-IN" sz="3200" dirty="0">
                <a:effectLst>
                  <a:outerShdw blurRad="38100" dist="38100" dir="2700000" algn="tl">
                    <a:srgbClr val="000000">
                      <a:alpha val="43137"/>
                    </a:srgbClr>
                  </a:outerShdw>
                </a:effectLst>
                <a:latin typeface="Century" pitchFamily="18" charset="0"/>
              </a:rPr>
              <a:t>Data Base Design</a:t>
            </a:r>
          </a:p>
        </p:txBody>
      </p:sp>
      <p:pic>
        <p:nvPicPr>
          <p:cNvPr id="7" name="Picture 6"/>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l="1122"/>
          <a:stretch/>
        </p:blipFill>
        <p:spPr bwMode="auto">
          <a:xfrm>
            <a:off x="1028700" y="3371850"/>
            <a:ext cx="8915400" cy="4724400"/>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5">
            <a:extLst>
              <a:ext uri="{28A0092B-C50C-407E-A947-70E740481C1C}">
                <a14:useLocalDpi xmlns:a14="http://schemas.microsoft.com/office/drawing/2010/main" val="0"/>
              </a:ext>
            </a:extLst>
          </a:blip>
          <a:srcRect l="1045" r="1194"/>
          <a:stretch/>
        </p:blipFill>
        <p:spPr bwMode="auto">
          <a:xfrm>
            <a:off x="10363202" y="571500"/>
            <a:ext cx="7505700" cy="3027480"/>
          </a:xfrm>
          <a:prstGeom prst="rect">
            <a:avLst/>
          </a:prstGeom>
          <a:ln>
            <a:noFill/>
          </a:ln>
          <a:extLst>
            <a:ext uri="{53640926-AAD7-44D8-BBD7-CCE9431645EC}">
              <a14:shadowObscured xmlns:a14="http://schemas.microsoft.com/office/drawing/2010/main"/>
            </a:ext>
          </a:extLst>
        </p:spPr>
      </p:pic>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10401301" y="3924300"/>
            <a:ext cx="7467600" cy="3371850"/>
          </a:xfrm>
          <a:prstGeom prst="rect">
            <a:avLst/>
          </a:prstGeom>
        </p:spPr>
      </p:pic>
      <p:pic>
        <p:nvPicPr>
          <p:cNvPr id="10" name="Picture 9"/>
          <p:cNvPicPr/>
          <p:nvPr/>
        </p:nvPicPr>
        <p:blipFill>
          <a:blip r:embed="rId7">
            <a:extLst>
              <a:ext uri="{28A0092B-C50C-407E-A947-70E740481C1C}">
                <a14:useLocalDpi xmlns:a14="http://schemas.microsoft.com/office/drawing/2010/main" val="0"/>
              </a:ext>
            </a:extLst>
          </a:blip>
          <a:stretch>
            <a:fillRect/>
          </a:stretch>
        </p:blipFill>
        <p:spPr>
          <a:xfrm>
            <a:off x="10515600" y="7505700"/>
            <a:ext cx="7539905" cy="2209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TotalTime>
  <Words>473</Words>
  <Application>Microsoft Office PowerPoint</Application>
  <PresentationFormat>Custom</PresentationFormat>
  <Paragraphs>95</Paragraphs>
  <Slides>18</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Arial</vt:lpstr>
      <vt:lpstr>Colonna MT</vt:lpstr>
      <vt:lpstr>Wingdings</vt:lpstr>
      <vt:lpstr>Centaur</vt:lpstr>
      <vt:lpstr>DM Sans Bold</vt:lpstr>
      <vt:lpstr>Castellar</vt:lpstr>
      <vt:lpstr>Corbel</vt:lpstr>
      <vt:lpstr>Century</vt:lpstr>
      <vt:lpstr>Goudy Old Style</vt:lpstr>
      <vt:lpstr>Cambria Math</vt:lpstr>
      <vt:lpstr>Calibri</vt:lpstr>
      <vt:lpstr>Copperplate Gothic Light</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Pastel Orange Pastel Purple Professional Gradients College Thesis Education Presentation</dc:title>
  <cp:lastModifiedBy>Sastik kumar Das</cp:lastModifiedBy>
  <cp:revision>22</cp:revision>
  <dcterms:created xsi:type="dcterms:W3CDTF">2006-08-16T00:00:00Z</dcterms:created>
  <dcterms:modified xsi:type="dcterms:W3CDTF">2024-06-05T01:39:16Z</dcterms:modified>
  <dc:identifier>DAGGhDkBW0A</dc:identifier>
</cp:coreProperties>
</file>